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37"/>
  </p:notesMasterIdLst>
  <p:handoutMasterIdLst>
    <p:handoutMasterId r:id="rId38"/>
  </p:handoutMasterIdLst>
  <p:sldIdLst>
    <p:sldId id="361" r:id="rId3"/>
    <p:sldId id="432" r:id="rId4"/>
    <p:sldId id="454" r:id="rId5"/>
    <p:sldId id="434" r:id="rId6"/>
    <p:sldId id="461" r:id="rId7"/>
    <p:sldId id="463" r:id="rId8"/>
    <p:sldId id="464" r:id="rId9"/>
    <p:sldId id="465" r:id="rId10"/>
    <p:sldId id="466" r:id="rId11"/>
    <p:sldId id="467" r:id="rId12"/>
    <p:sldId id="468" r:id="rId13"/>
    <p:sldId id="469" r:id="rId14"/>
    <p:sldId id="470" r:id="rId15"/>
    <p:sldId id="471" r:id="rId16"/>
    <p:sldId id="473" r:id="rId17"/>
    <p:sldId id="472" r:id="rId18"/>
    <p:sldId id="474" r:id="rId19"/>
    <p:sldId id="475" r:id="rId20"/>
    <p:sldId id="476" r:id="rId21"/>
    <p:sldId id="477" r:id="rId22"/>
    <p:sldId id="478" r:id="rId23"/>
    <p:sldId id="479" r:id="rId24"/>
    <p:sldId id="480" r:id="rId25"/>
    <p:sldId id="481" r:id="rId26"/>
    <p:sldId id="483" r:id="rId27"/>
    <p:sldId id="484" r:id="rId28"/>
    <p:sldId id="485" r:id="rId29"/>
    <p:sldId id="486" r:id="rId30"/>
    <p:sldId id="487" r:id="rId31"/>
    <p:sldId id="488" r:id="rId32"/>
    <p:sldId id="489" r:id="rId33"/>
    <p:sldId id="490" r:id="rId34"/>
    <p:sldId id="493" r:id="rId35"/>
    <p:sldId id="492" r:id="rId3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4">
          <p15:clr>
            <a:srgbClr val="A4A3A4"/>
          </p15:clr>
        </p15:guide>
        <p15:guide id="2" pos="317">
          <p15:clr>
            <a:srgbClr val="A4A3A4"/>
          </p15:clr>
        </p15:guide>
        <p15:guide id="3" orient="horz" pos="146">
          <p15:clr>
            <a:srgbClr val="A4A3A4"/>
          </p15:clr>
        </p15:guide>
        <p15:guide id="4" pos="2880">
          <p15:clr>
            <a:srgbClr val="A4A3A4"/>
          </p15:clr>
        </p15:guide>
        <p15:guide id="5" orient="horz" pos="1620">
          <p15:clr>
            <a:srgbClr val="A4A3A4"/>
          </p15:clr>
        </p15:guide>
        <p15:guide id="6" pos="544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06E"/>
    <a:srgbClr val="10327B"/>
    <a:srgbClr val="2E4864"/>
    <a:srgbClr val="F2F2F2"/>
    <a:srgbClr val="E0E0E0"/>
    <a:srgbClr val="EFEFEF"/>
    <a:srgbClr val="000000"/>
    <a:srgbClr val="FAFAFA"/>
    <a:srgbClr val="FDFDFD"/>
    <a:srgbClr val="838E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74971" autoAdjust="0"/>
  </p:normalViewPr>
  <p:slideViewPr>
    <p:cSldViewPr snapToGrid="0" showGuides="1">
      <p:cViewPr varScale="1">
        <p:scale>
          <a:sx n="113" d="100"/>
          <a:sy n="113" d="100"/>
        </p:scale>
        <p:origin x="1134" y="90"/>
      </p:cViewPr>
      <p:guideLst>
        <p:guide orient="horz" pos="3094"/>
        <p:guide pos="317"/>
        <p:guide orient="horz" pos="146"/>
        <p:guide pos="2880"/>
        <p:guide orient="horz" pos="1620"/>
        <p:guide pos="5443"/>
      </p:guideLst>
    </p:cSldViewPr>
  </p:slideViewPr>
  <p:notesTextViewPr>
    <p:cViewPr>
      <p:scale>
        <a:sx n="1" d="1"/>
        <a:sy n="1" d="1"/>
      </p:scale>
      <p:origin x="0" y="0"/>
    </p:cViewPr>
  </p:notesTextViewPr>
  <p:notesViewPr>
    <p:cSldViewPr snapToGrid="0">
      <p:cViewPr varScale="1">
        <p:scale>
          <a:sx n="65" d="100"/>
          <a:sy n="65" d="100"/>
        </p:scale>
        <p:origin x="222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C7E0A-FE25-4298-B2A5-F81E4409DC3D}" type="datetimeFigureOut">
              <a:rPr lang="zh-CN" altLang="en-US" smtClean="0"/>
              <a:t>2023/1/12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404E8C-F5F4-4E78-B894-8ABE74AB9ABE}" type="slidenum">
              <a:rPr lang="zh-CN" altLang="en-US" smtClean="0"/>
              <a:t>‹#›</a:t>
            </a:fld>
            <a:endParaRPr lang="zh-CN" altLang="en-US"/>
          </a:p>
        </p:txBody>
      </p:sp>
    </p:spTree>
    <p:extLst>
      <p:ext uri="{BB962C8B-B14F-4D97-AF65-F5344CB8AC3E}">
        <p14:creationId xmlns:p14="http://schemas.microsoft.com/office/powerpoint/2010/main" val="64142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B2BC2-E36F-4014-826D-67C3AA5D550C}" type="datetimeFigureOut">
              <a:rPr lang="zh-CN" altLang="en-US" smtClean="0"/>
              <a:t>2023/1/12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4EC1F-4C1A-4575-A29E-535B091AA911}" type="slidenum">
              <a:rPr lang="zh-CN" altLang="en-US" smtClean="0"/>
              <a:t>‹#›</a:t>
            </a:fld>
            <a:endParaRPr lang="zh-CN" altLang="en-US"/>
          </a:p>
        </p:txBody>
      </p:sp>
    </p:spTree>
    <p:extLst>
      <p:ext uri="{BB962C8B-B14F-4D97-AF65-F5344CB8AC3E}">
        <p14:creationId xmlns:p14="http://schemas.microsoft.com/office/powerpoint/2010/main" val="156660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TADs=TEDs</a:t>
            </a:r>
          </a:p>
          <a:p>
            <a:r>
              <a:rPr lang="en-US" altLang="zh-TW" dirty="0"/>
              <a:t>Chromosome = chrome </a:t>
            </a:r>
            <a:r>
              <a:rPr lang="zh-TW" altLang="en-US" dirty="0"/>
              <a:t>松</a:t>
            </a:r>
            <a:endParaRPr lang="en-US" altLang="zh-TW" dirty="0"/>
          </a:p>
          <a:p>
            <a:r>
              <a:rPr lang="en-US" altLang="zh-TW" dirty="0"/>
              <a:t>Drosophila = draw so f la</a:t>
            </a:r>
            <a:endParaRPr lang="zh-TW" altLang="en-US" dirty="0"/>
          </a:p>
        </p:txBody>
      </p:sp>
      <p:sp>
        <p:nvSpPr>
          <p:cNvPr id="4" name="Slide Number Placeholder 3"/>
          <p:cNvSpPr>
            <a:spLocks noGrp="1"/>
          </p:cNvSpPr>
          <p:nvPr>
            <p:ph type="sldNum" sz="quarter" idx="5"/>
          </p:nvPr>
        </p:nvSpPr>
        <p:spPr/>
        <p:txBody>
          <a:bodyPr/>
          <a:lstStyle/>
          <a:p>
            <a:fld id="{0D64EC1F-4C1A-4575-A29E-535B091AA911}" type="slidenum">
              <a:rPr lang="zh-CN" altLang="en-US" smtClean="0"/>
              <a:t>1</a:t>
            </a:fld>
            <a:endParaRPr lang="zh-CN" altLang="en-US"/>
          </a:p>
        </p:txBody>
      </p:sp>
    </p:spTree>
    <p:extLst>
      <p:ext uri="{BB962C8B-B14F-4D97-AF65-F5344CB8AC3E}">
        <p14:creationId xmlns:p14="http://schemas.microsoft.com/office/powerpoint/2010/main" val="4121665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13</a:t>
            </a:fld>
            <a:endParaRPr lang="zh-CN" altLang="en-US"/>
          </a:p>
        </p:txBody>
      </p:sp>
    </p:spTree>
    <p:extLst>
      <p:ext uri="{BB962C8B-B14F-4D97-AF65-F5344CB8AC3E}">
        <p14:creationId xmlns:p14="http://schemas.microsoft.com/office/powerpoint/2010/main" val="4226511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14</a:t>
            </a:fld>
            <a:endParaRPr lang="zh-CN" altLang="en-US"/>
          </a:p>
        </p:txBody>
      </p:sp>
    </p:spTree>
    <p:extLst>
      <p:ext uri="{BB962C8B-B14F-4D97-AF65-F5344CB8AC3E}">
        <p14:creationId xmlns:p14="http://schemas.microsoft.com/office/powerpoint/2010/main" val="146669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16</a:t>
            </a:fld>
            <a:endParaRPr lang="zh-CN" altLang="en-US"/>
          </a:p>
        </p:txBody>
      </p:sp>
    </p:spTree>
    <p:extLst>
      <p:ext uri="{BB962C8B-B14F-4D97-AF65-F5344CB8AC3E}">
        <p14:creationId xmlns:p14="http://schemas.microsoft.com/office/powerpoint/2010/main" val="390425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17</a:t>
            </a:fld>
            <a:endParaRPr lang="zh-CN" altLang="en-US"/>
          </a:p>
        </p:txBody>
      </p:sp>
    </p:spTree>
    <p:extLst>
      <p:ext uri="{BB962C8B-B14F-4D97-AF65-F5344CB8AC3E}">
        <p14:creationId xmlns:p14="http://schemas.microsoft.com/office/powerpoint/2010/main" val="3421171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18</a:t>
            </a:fld>
            <a:endParaRPr lang="zh-CN" altLang="en-US"/>
          </a:p>
        </p:txBody>
      </p:sp>
    </p:spTree>
    <p:extLst>
      <p:ext uri="{BB962C8B-B14F-4D97-AF65-F5344CB8AC3E}">
        <p14:creationId xmlns:p14="http://schemas.microsoft.com/office/powerpoint/2010/main" val="4190345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19</a:t>
            </a:fld>
            <a:endParaRPr lang="zh-CN" altLang="en-US"/>
          </a:p>
        </p:txBody>
      </p:sp>
    </p:spTree>
    <p:extLst>
      <p:ext uri="{BB962C8B-B14F-4D97-AF65-F5344CB8AC3E}">
        <p14:creationId xmlns:p14="http://schemas.microsoft.com/office/powerpoint/2010/main" val="655793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20</a:t>
            </a:fld>
            <a:endParaRPr lang="zh-CN" altLang="en-US"/>
          </a:p>
        </p:txBody>
      </p:sp>
    </p:spTree>
    <p:extLst>
      <p:ext uri="{BB962C8B-B14F-4D97-AF65-F5344CB8AC3E}">
        <p14:creationId xmlns:p14="http://schemas.microsoft.com/office/powerpoint/2010/main" val="55334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extLst>
      <p:ext uri="{BB962C8B-B14F-4D97-AF65-F5344CB8AC3E}">
        <p14:creationId xmlns:p14="http://schemas.microsoft.com/office/powerpoint/2010/main" val="2262557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extLst>
      <p:ext uri="{BB962C8B-B14F-4D97-AF65-F5344CB8AC3E}">
        <p14:creationId xmlns:p14="http://schemas.microsoft.com/office/powerpoint/2010/main" val="2236492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23</a:t>
            </a:fld>
            <a:endParaRPr lang="zh-CN" altLang="en-US"/>
          </a:p>
        </p:txBody>
      </p:sp>
    </p:spTree>
    <p:extLst>
      <p:ext uri="{BB962C8B-B14F-4D97-AF65-F5344CB8AC3E}">
        <p14:creationId xmlns:p14="http://schemas.microsoft.com/office/powerpoint/2010/main" val="178555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solidFill>
                  <a:schemeClr val="accent1"/>
                </a:solidFill>
                <a:latin typeface="+mj-ea"/>
                <a:ea typeface="+mj-ea"/>
              </a:rPr>
              <a:t>Reproducibility = re produce </a:t>
            </a:r>
            <a:r>
              <a:rPr lang="en-US" altLang="zh-CN" sz="1200" dirty="0" err="1">
                <a:solidFill>
                  <a:schemeClr val="accent1"/>
                </a:solidFill>
                <a:latin typeface="+mj-ea"/>
                <a:ea typeface="+mj-ea"/>
              </a:rPr>
              <a:t>bility</a:t>
            </a:r>
            <a:endParaRPr lang="zh-TW" altLang="en-US" dirty="0"/>
          </a:p>
        </p:txBody>
      </p:sp>
      <p:sp>
        <p:nvSpPr>
          <p:cNvPr id="4" name="Slide Number Placeholder 3"/>
          <p:cNvSpPr>
            <a:spLocks noGrp="1"/>
          </p:cNvSpPr>
          <p:nvPr>
            <p:ph type="sldNum" sz="quarter" idx="5"/>
          </p:nvPr>
        </p:nvSpPr>
        <p:spPr/>
        <p:txBody>
          <a:bodyPr/>
          <a:lstStyle/>
          <a:p>
            <a:fld id="{0D64EC1F-4C1A-4575-A29E-535B091AA911}" type="slidenum">
              <a:rPr lang="zh-CN" altLang="en-US" smtClean="0"/>
              <a:t>2</a:t>
            </a:fld>
            <a:endParaRPr lang="zh-CN" altLang="en-US"/>
          </a:p>
        </p:txBody>
      </p:sp>
    </p:spTree>
    <p:extLst>
      <p:ext uri="{BB962C8B-B14F-4D97-AF65-F5344CB8AC3E}">
        <p14:creationId xmlns:p14="http://schemas.microsoft.com/office/powerpoint/2010/main" val="250077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25</a:t>
            </a:fld>
            <a:endParaRPr lang="zh-CN" altLang="en-US"/>
          </a:p>
        </p:txBody>
      </p:sp>
    </p:spTree>
    <p:extLst>
      <p:ext uri="{BB962C8B-B14F-4D97-AF65-F5344CB8AC3E}">
        <p14:creationId xmlns:p14="http://schemas.microsoft.com/office/powerpoint/2010/main" val="303711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26</a:t>
            </a:fld>
            <a:endParaRPr lang="zh-CN" altLang="en-US"/>
          </a:p>
        </p:txBody>
      </p:sp>
    </p:spTree>
    <p:extLst>
      <p:ext uri="{BB962C8B-B14F-4D97-AF65-F5344CB8AC3E}">
        <p14:creationId xmlns:p14="http://schemas.microsoft.com/office/powerpoint/2010/main" val="1423888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27</a:t>
            </a:fld>
            <a:endParaRPr lang="zh-CN" altLang="en-US"/>
          </a:p>
        </p:txBody>
      </p:sp>
    </p:spTree>
    <p:extLst>
      <p:ext uri="{BB962C8B-B14F-4D97-AF65-F5344CB8AC3E}">
        <p14:creationId xmlns:p14="http://schemas.microsoft.com/office/powerpoint/2010/main" val="1359579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28</a:t>
            </a:fld>
            <a:endParaRPr lang="zh-CN" altLang="en-US"/>
          </a:p>
        </p:txBody>
      </p:sp>
    </p:spTree>
    <p:extLst>
      <p:ext uri="{BB962C8B-B14F-4D97-AF65-F5344CB8AC3E}">
        <p14:creationId xmlns:p14="http://schemas.microsoft.com/office/powerpoint/2010/main" val="3467826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29</a:t>
            </a:fld>
            <a:endParaRPr lang="zh-CN" altLang="en-US"/>
          </a:p>
        </p:txBody>
      </p:sp>
    </p:spTree>
    <p:extLst>
      <p:ext uri="{BB962C8B-B14F-4D97-AF65-F5344CB8AC3E}">
        <p14:creationId xmlns:p14="http://schemas.microsoft.com/office/powerpoint/2010/main" val="4085542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30</a:t>
            </a:fld>
            <a:endParaRPr lang="zh-CN" altLang="en-US"/>
          </a:p>
        </p:txBody>
      </p:sp>
    </p:spTree>
    <p:extLst>
      <p:ext uri="{BB962C8B-B14F-4D97-AF65-F5344CB8AC3E}">
        <p14:creationId xmlns:p14="http://schemas.microsoft.com/office/powerpoint/2010/main" val="2598141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31</a:t>
            </a:fld>
            <a:endParaRPr lang="zh-CN" altLang="en-US"/>
          </a:p>
        </p:txBody>
      </p:sp>
    </p:spTree>
    <p:extLst>
      <p:ext uri="{BB962C8B-B14F-4D97-AF65-F5344CB8AC3E}">
        <p14:creationId xmlns:p14="http://schemas.microsoft.com/office/powerpoint/2010/main" val="3255285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32</a:t>
            </a:fld>
            <a:endParaRPr lang="zh-CN" altLang="en-US"/>
          </a:p>
        </p:txBody>
      </p:sp>
    </p:spTree>
    <p:extLst>
      <p:ext uri="{BB962C8B-B14F-4D97-AF65-F5344CB8AC3E}">
        <p14:creationId xmlns:p14="http://schemas.microsoft.com/office/powerpoint/2010/main" val="1036895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33</a:t>
            </a:fld>
            <a:endParaRPr lang="zh-CN" altLang="en-US"/>
          </a:p>
        </p:txBody>
      </p:sp>
    </p:spTree>
    <p:extLst>
      <p:ext uri="{BB962C8B-B14F-4D97-AF65-F5344CB8AC3E}">
        <p14:creationId xmlns:p14="http://schemas.microsoft.com/office/powerpoint/2010/main" val="1840841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TADs=TEDs</a:t>
            </a:r>
          </a:p>
          <a:p>
            <a:r>
              <a:rPr lang="en-US" altLang="zh-TW" dirty="0"/>
              <a:t>Chromosome = chrome </a:t>
            </a:r>
            <a:r>
              <a:rPr lang="zh-TW" altLang="en-US" dirty="0"/>
              <a:t>松</a:t>
            </a:r>
            <a:endParaRPr lang="en-US" altLang="zh-TW" dirty="0"/>
          </a:p>
          <a:p>
            <a:r>
              <a:rPr lang="en-US" altLang="zh-TW" dirty="0"/>
              <a:t>Drosophila = draw so f la</a:t>
            </a:r>
            <a:endParaRPr lang="zh-TW" altLang="en-US" dirty="0"/>
          </a:p>
        </p:txBody>
      </p:sp>
      <p:sp>
        <p:nvSpPr>
          <p:cNvPr id="4" name="Slide Number Placeholder 3"/>
          <p:cNvSpPr>
            <a:spLocks noGrp="1"/>
          </p:cNvSpPr>
          <p:nvPr>
            <p:ph type="sldNum" sz="quarter" idx="5"/>
          </p:nvPr>
        </p:nvSpPr>
        <p:spPr/>
        <p:txBody>
          <a:bodyPr/>
          <a:lstStyle/>
          <a:p>
            <a:fld id="{0D64EC1F-4C1A-4575-A29E-535B091AA911}" type="slidenum">
              <a:rPr lang="zh-CN" altLang="en-US" smtClean="0"/>
              <a:t>34</a:t>
            </a:fld>
            <a:endParaRPr lang="zh-CN" altLang="en-US"/>
          </a:p>
        </p:txBody>
      </p:sp>
    </p:spTree>
    <p:extLst>
      <p:ext uri="{BB962C8B-B14F-4D97-AF65-F5344CB8AC3E}">
        <p14:creationId xmlns:p14="http://schemas.microsoft.com/office/powerpoint/2010/main" val="42676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want to know the rules of genome folding in the cell nucleus ,so we use chromosome conformation capture (Hi-C) in this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TADs are considered to be fundamental units of the three-dimensional (3D) organization of the genome, and the TADs boundaries play a role in regulating gene expression by restricting interactions of cis-regulatory sequences to specific target genes. TADs and TAD boundaries have been implicated in the pathogenesis of rare diseases.</a:t>
            </a: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4</a:t>
            </a:fld>
            <a:endParaRPr lang="zh-CN" altLang="en-US"/>
          </a:p>
        </p:txBody>
      </p:sp>
    </p:spTree>
    <p:extLst>
      <p:ext uri="{BB962C8B-B14F-4D97-AF65-F5344CB8AC3E}">
        <p14:creationId xmlns:p14="http://schemas.microsoft.com/office/powerpoint/2010/main" val="333222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lumMod val="95000"/>
                    <a:lumOff val="5000"/>
                  </a:schemeClr>
                </a:solidFill>
              </a:rPr>
              <a:t>Than why is HI-C</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使用高分辨率 </a:t>
            </a:r>
            <a:r>
              <a:rPr lang="en-US" altLang="zh-TW" dirty="0"/>
              <a:t>Hi-C </a:t>
            </a:r>
            <a:r>
              <a:rPr lang="zh-TW" altLang="en-US" dirty="0"/>
              <a:t>圖可以在哺乳動物中觀察到 </a:t>
            </a:r>
            <a:r>
              <a:rPr lang="en-US" altLang="zh-TW" dirty="0"/>
              <a:t>TAD </a:t>
            </a:r>
            <a:r>
              <a:rPr lang="zh-TW" altLang="en-US" dirty="0"/>
              <a:t>結構與表觀遺傳標記的相關性。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By identifying regions of the genome that interact more frequently with each other than with other regions, HI-C can reveal the TADs, which are regions of highly interacting chromatin, with reduced interactions between them. This information can provide insights into the regulation of gene expression, and has potential implications for understanding disease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5</a:t>
            </a:fld>
            <a:endParaRPr lang="zh-CN" altLang="en-US"/>
          </a:p>
        </p:txBody>
      </p:sp>
    </p:spTree>
    <p:extLst>
      <p:ext uri="{BB962C8B-B14F-4D97-AF65-F5344CB8AC3E}">
        <p14:creationId xmlns:p14="http://schemas.microsoft.com/office/powerpoint/2010/main" val="695934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article mainly uses the variant of HI-C called “ In situ Hi-C ”. in situ HI-C decreases the frequency of random, biologically irrelevant(=a re the </a:t>
            </a:r>
            <a:r>
              <a:rPr lang="en-US" altLang="zh-CN" dirty="0" err="1"/>
              <a:t>vant</a:t>
            </a:r>
            <a:r>
              <a:rPr lang="en-US" altLang="zh-CN" dirty="0"/>
              <a:t>) contacts and ligations(=lie ga </a:t>
            </a:r>
            <a:r>
              <a:rPr lang="en-US" altLang="zh-CN" dirty="0" err="1"/>
              <a:t>tion</a:t>
            </a:r>
            <a:r>
              <a:rPr lang="en-US" altLang="zh-CN" dirty="0"/>
              <a:t>). Use less time-consuming and requires less cells than standard Hi-C and can achieve higher resolution.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it also has the potential for capturing non-accurate interactions due to the densely(=den se </a:t>
            </a:r>
            <a:r>
              <a:rPr lang="en-US" altLang="zh-CN" dirty="0" err="1"/>
              <a:t>ly</a:t>
            </a:r>
            <a:r>
              <a:rPr lang="en-US" altLang="zh-CN" dirty="0"/>
              <a:t>) packed nature of nuclei and requires a high sequencing depth.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6</a:t>
            </a:fld>
            <a:endParaRPr lang="zh-CN" altLang="en-US"/>
          </a:p>
        </p:txBody>
      </p:sp>
    </p:spTree>
    <p:extLst>
      <p:ext uri="{BB962C8B-B14F-4D97-AF65-F5344CB8AC3E}">
        <p14:creationId xmlns:p14="http://schemas.microsoft.com/office/powerpoint/2010/main" val="150902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HBased</a:t>
            </a:r>
            <a:r>
              <a:rPr lang="en-US" altLang="zh-CN" sz="1800" b="0" i="0" u="none" strike="noStrike" dirty="0">
                <a:solidFill>
                  <a:srgbClr val="000000"/>
                </a:solidFill>
                <a:effectLst/>
                <a:latin typeface="Arial" panose="020B0604020202020204" pitchFamily="34" charset="0"/>
              </a:rPr>
              <a:t> on </a:t>
            </a:r>
            <a:r>
              <a:rPr lang="en-US" altLang="zh-CN" sz="1800" b="0" i="0" u="none" strike="noStrike" dirty="0" err="1">
                <a:solidFill>
                  <a:srgbClr val="000000"/>
                </a:solidFill>
                <a:effectLst/>
                <a:latin typeface="Arial" panose="020B0604020202020204" pitchFamily="34" charset="0"/>
              </a:rPr>
              <a:t>thei</a:t>
            </a:r>
            <a:r>
              <a:rPr lang="en-US" altLang="zh-CN" sz="1800" b="0" i="0" u="none" strike="noStrike" dirty="0">
                <a:solidFill>
                  <a:srgbClr val="000000"/>
                </a:solidFill>
                <a:effectLst/>
                <a:latin typeface="Arial" panose="020B0604020202020204" pitchFamily="34" charset="0"/>
              </a:rPr>
              <a:t>-C protocol's  basic steps of the protocol, last quantifying and assessing the quality of the DNA samples and sequencing the captured interactions. These series of steps allow the researchers to understand the interactions between d different regions of the genome in 3D. Based on the</a:t>
            </a:r>
          </a:p>
        </p:txBody>
      </p:sp>
      <p:sp>
        <p:nvSpPr>
          <p:cNvPr id="4" name="灯片编号占位符 3"/>
          <p:cNvSpPr>
            <a:spLocks noGrp="1"/>
          </p:cNvSpPr>
          <p:nvPr>
            <p:ph type="sldNum" sz="quarter" idx="10"/>
          </p:nvPr>
        </p:nvSpPr>
        <p:spPr/>
        <p:txBody>
          <a:bodyPr/>
          <a:lstStyle/>
          <a:p>
            <a:fld id="{0D64EC1F-4C1A-4575-A29E-535B091AA911}" type="slidenum">
              <a:rPr lang="zh-CN" altLang="en-US" smtClean="0"/>
              <a:t>7</a:t>
            </a:fld>
            <a:endParaRPr lang="zh-CN" altLang="en-US"/>
          </a:p>
        </p:txBody>
      </p:sp>
    </p:spTree>
    <p:extLst>
      <p:ext uri="{BB962C8B-B14F-4D97-AF65-F5344CB8AC3E}">
        <p14:creationId xmlns:p14="http://schemas.microsoft.com/office/powerpoint/2010/main" val="3195222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9</a:t>
            </a:fld>
            <a:endParaRPr lang="zh-CN" altLang="en-US"/>
          </a:p>
        </p:txBody>
      </p:sp>
    </p:spTree>
    <p:extLst>
      <p:ext uri="{BB962C8B-B14F-4D97-AF65-F5344CB8AC3E}">
        <p14:creationId xmlns:p14="http://schemas.microsoft.com/office/powerpoint/2010/main" val="1871858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extLst>
      <p:ext uri="{BB962C8B-B14F-4D97-AF65-F5344CB8AC3E}">
        <p14:creationId xmlns:p14="http://schemas.microsoft.com/office/powerpoint/2010/main" val="73139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12</a:t>
            </a:fld>
            <a:endParaRPr lang="zh-CN" altLang="en-US"/>
          </a:p>
        </p:txBody>
      </p:sp>
    </p:spTree>
    <p:extLst>
      <p:ext uri="{BB962C8B-B14F-4D97-AF65-F5344CB8AC3E}">
        <p14:creationId xmlns:p14="http://schemas.microsoft.com/office/powerpoint/2010/main" val="3473830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userDrawn="1"/>
        </p:nvGrpSpPr>
        <p:grpSpPr>
          <a:xfrm>
            <a:off x="4327620" y="4992118"/>
            <a:ext cx="519193" cy="94600"/>
            <a:chOff x="3510366" y="-2733"/>
            <a:chExt cx="1300959" cy="237042"/>
          </a:xfrm>
        </p:grpSpPr>
        <p:sp>
          <p:nvSpPr>
            <p:cNvPr id="20" name="椭圆 19"/>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337511" y="1088314"/>
            <a:ext cx="8499413" cy="27348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Picture Placeholder 7"/>
          <p:cNvSpPr>
            <a:spLocks noGrp="1"/>
          </p:cNvSpPr>
          <p:nvPr>
            <p:ph type="pic" sz="quarter" idx="12"/>
          </p:nvPr>
        </p:nvSpPr>
        <p:spPr>
          <a:xfrm>
            <a:off x="4921458" y="781003"/>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2" name="Picture Placeholder 7"/>
          <p:cNvSpPr>
            <a:spLocks noGrp="1"/>
          </p:cNvSpPr>
          <p:nvPr>
            <p:ph type="pic" sz="quarter" idx="13"/>
          </p:nvPr>
        </p:nvSpPr>
        <p:spPr>
          <a:xfrm>
            <a:off x="6824904" y="2328028"/>
            <a:ext cx="1836773" cy="25190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3" name="Picture Placeholder 7"/>
          <p:cNvSpPr>
            <a:spLocks noGrp="1"/>
          </p:cNvSpPr>
          <p:nvPr>
            <p:ph type="pic" sz="quarter" idx="14"/>
          </p:nvPr>
        </p:nvSpPr>
        <p:spPr>
          <a:xfrm>
            <a:off x="6824904" y="777552"/>
            <a:ext cx="1836773" cy="1473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4" name="Picture Placeholder 7"/>
          <p:cNvSpPr>
            <a:spLocks noGrp="1"/>
          </p:cNvSpPr>
          <p:nvPr>
            <p:ph type="pic" sz="quarter" idx="15"/>
          </p:nvPr>
        </p:nvSpPr>
        <p:spPr>
          <a:xfrm>
            <a:off x="4921458" y="2911151"/>
            <a:ext cx="1836773" cy="19359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842416"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0" name="Picture Placeholder 7"/>
          <p:cNvSpPr>
            <a:spLocks noGrp="1"/>
          </p:cNvSpPr>
          <p:nvPr>
            <p:ph type="pic" sz="quarter" idx="13"/>
          </p:nvPr>
        </p:nvSpPr>
        <p:spPr>
          <a:xfrm>
            <a:off x="2773829"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5" name="Picture Placeholder 7"/>
          <p:cNvSpPr>
            <a:spLocks noGrp="1"/>
          </p:cNvSpPr>
          <p:nvPr>
            <p:ph type="pic" sz="quarter" idx="14"/>
          </p:nvPr>
        </p:nvSpPr>
        <p:spPr>
          <a:xfrm>
            <a:off x="4705242"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6" name="Picture Placeholder 7"/>
          <p:cNvSpPr>
            <a:spLocks noGrp="1"/>
          </p:cNvSpPr>
          <p:nvPr>
            <p:ph type="pic" sz="quarter" idx="15"/>
          </p:nvPr>
        </p:nvSpPr>
        <p:spPr>
          <a:xfrm>
            <a:off x="6636655" y="1443475"/>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2023/1/12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500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p:wip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3500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10F7005-9383-42C0-A374-E507AD6B23EE}" type="datetimeFigureOut">
              <a:rPr lang="zh-CN" altLang="en-US" smtClean="0"/>
              <a:t>2023/1/12</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495EA4E-3D33-45DE-B4D9-3F7D650B89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9.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10.wdp"/></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nome/gdv/browser/genome/?chr=2L&amp;id=GCF_000001215.4"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p:cNvSpPr txBox="1">
            <a:spLocks noChangeArrowheads="1"/>
          </p:cNvSpPr>
          <p:nvPr/>
        </p:nvSpPr>
        <p:spPr bwMode="auto">
          <a:xfrm>
            <a:off x="1336241" y="1466433"/>
            <a:ext cx="65184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400" b="1" dirty="0">
                <a:solidFill>
                  <a:srgbClr val="2E4864"/>
                </a:solidFill>
                <a:latin typeface="+mn-ea"/>
                <a:ea typeface="+mn-ea"/>
              </a:rPr>
              <a:t>TADs are 3D structural units of higher-order chromosome organization in Drosophila</a:t>
            </a:r>
            <a:endParaRPr lang="zh-CN" altLang="en-US" sz="2400" b="1" dirty="0">
              <a:solidFill>
                <a:srgbClr val="2E4864"/>
              </a:solidFill>
              <a:latin typeface="+mn-ea"/>
              <a:ea typeface="+mn-ea"/>
            </a:endParaRPr>
          </a:p>
        </p:txBody>
      </p:sp>
      <p:sp>
        <p:nvSpPr>
          <p:cNvPr id="6" name="文本框 6"/>
          <p:cNvSpPr txBox="1">
            <a:spLocks noChangeArrowheads="1"/>
          </p:cNvSpPr>
          <p:nvPr/>
        </p:nvSpPr>
        <p:spPr bwMode="auto">
          <a:xfrm>
            <a:off x="2692937" y="2410673"/>
            <a:ext cx="399425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000" dirty="0">
                <a:solidFill>
                  <a:schemeClr val="accent1"/>
                </a:solidFill>
                <a:latin typeface="+mn-lt"/>
                <a:ea typeface="方正兰亭黑_GBK"/>
              </a:rPr>
              <a:t>Quentin Szabo, Daniel </a:t>
            </a:r>
            <a:r>
              <a:rPr lang="en-US" altLang="zh-CN" sz="1000" dirty="0" err="1">
                <a:solidFill>
                  <a:schemeClr val="accent1"/>
                </a:solidFill>
                <a:latin typeface="+mn-lt"/>
                <a:ea typeface="方正兰亭黑_GBK"/>
              </a:rPr>
              <a:t>Jost</a:t>
            </a:r>
            <a:r>
              <a:rPr lang="en-US" altLang="zh-CN" sz="1000" dirty="0">
                <a:solidFill>
                  <a:schemeClr val="accent1"/>
                </a:solidFill>
                <a:latin typeface="+mn-lt"/>
                <a:ea typeface="方正兰亭黑_GBK"/>
              </a:rPr>
              <a:t>, Jia-Ming Chang,* Diego I. </a:t>
            </a:r>
            <a:r>
              <a:rPr lang="en-US" altLang="zh-CN" sz="1000" dirty="0" err="1">
                <a:solidFill>
                  <a:schemeClr val="accent1"/>
                </a:solidFill>
                <a:latin typeface="+mn-lt"/>
                <a:ea typeface="方正兰亭黑_GBK"/>
              </a:rPr>
              <a:t>Cattoni,Giorgio</a:t>
            </a:r>
            <a:r>
              <a:rPr lang="en-US" altLang="zh-CN" sz="1000" dirty="0">
                <a:solidFill>
                  <a:schemeClr val="accent1"/>
                </a:solidFill>
                <a:latin typeface="+mn-lt"/>
                <a:ea typeface="方正兰亭黑_GBK"/>
              </a:rPr>
              <a:t> L. Papadopoulos, </a:t>
            </a:r>
            <a:r>
              <a:rPr lang="en-US" altLang="zh-CN" sz="1000" dirty="0" err="1">
                <a:solidFill>
                  <a:schemeClr val="accent1"/>
                </a:solidFill>
                <a:latin typeface="+mn-lt"/>
                <a:ea typeface="方正兰亭黑_GBK"/>
              </a:rPr>
              <a:t>Boyan</a:t>
            </a:r>
            <a:r>
              <a:rPr lang="en-US" altLang="zh-CN" sz="1000" dirty="0">
                <a:solidFill>
                  <a:schemeClr val="accent1"/>
                </a:solidFill>
                <a:latin typeface="+mn-lt"/>
                <a:ea typeface="方正兰亭黑_GBK"/>
              </a:rPr>
              <a:t> </a:t>
            </a:r>
            <a:r>
              <a:rPr lang="en-US" altLang="zh-CN" sz="1000" dirty="0" err="1">
                <a:solidFill>
                  <a:schemeClr val="accent1"/>
                </a:solidFill>
                <a:latin typeface="+mn-lt"/>
                <a:ea typeface="方正兰亭黑_GBK"/>
              </a:rPr>
              <a:t>Bonev</a:t>
            </a:r>
            <a:r>
              <a:rPr lang="en-US" altLang="zh-CN" sz="1000" dirty="0">
                <a:solidFill>
                  <a:schemeClr val="accent1"/>
                </a:solidFill>
                <a:latin typeface="+mn-lt"/>
                <a:ea typeface="方正兰亭黑_GBK"/>
              </a:rPr>
              <a:t>, Tom Sexton, Julian </a:t>
            </a:r>
            <a:r>
              <a:rPr lang="en-US" altLang="zh-CN" sz="1000" dirty="0" err="1">
                <a:solidFill>
                  <a:schemeClr val="accent1"/>
                </a:solidFill>
                <a:latin typeface="+mn-lt"/>
                <a:ea typeface="方正兰亭黑_GBK"/>
              </a:rPr>
              <a:t>Gurgo</a:t>
            </a:r>
            <a:r>
              <a:rPr lang="en-US" altLang="zh-CN" sz="1000" dirty="0">
                <a:solidFill>
                  <a:schemeClr val="accent1"/>
                </a:solidFill>
                <a:latin typeface="+mn-lt"/>
                <a:ea typeface="方正兰亭黑_GBK"/>
              </a:rPr>
              <a:t>, Caroline </a:t>
            </a:r>
            <a:r>
              <a:rPr lang="en-US" altLang="zh-CN" sz="1000" dirty="0" err="1">
                <a:solidFill>
                  <a:schemeClr val="accent1"/>
                </a:solidFill>
                <a:latin typeface="+mn-lt"/>
                <a:ea typeface="方正兰亭黑_GBK"/>
              </a:rPr>
              <a:t>Jacquier</a:t>
            </a:r>
            <a:r>
              <a:rPr lang="en-US" altLang="zh-CN" sz="1000" dirty="0">
                <a:solidFill>
                  <a:schemeClr val="accent1"/>
                </a:solidFill>
                <a:latin typeface="+mn-lt"/>
                <a:ea typeface="方正兰亭黑_GBK"/>
              </a:rPr>
              <a:t>, Marcelo </a:t>
            </a:r>
            <a:r>
              <a:rPr lang="en-US" altLang="zh-CN" sz="1000" dirty="0" err="1">
                <a:solidFill>
                  <a:schemeClr val="accent1"/>
                </a:solidFill>
                <a:latin typeface="+mn-lt"/>
                <a:ea typeface="方正兰亭黑_GBK"/>
              </a:rPr>
              <a:t>Nollmann</a:t>
            </a:r>
            <a:r>
              <a:rPr lang="en-US" altLang="zh-CN" sz="1000" dirty="0">
                <a:solidFill>
                  <a:schemeClr val="accent1"/>
                </a:solidFill>
                <a:latin typeface="+mn-lt"/>
                <a:ea typeface="方正兰亭黑_GBK"/>
              </a:rPr>
              <a:t>, Frédéric </a:t>
            </a:r>
            <a:r>
              <a:rPr lang="en-US" altLang="zh-CN" sz="1000" dirty="0" err="1">
                <a:solidFill>
                  <a:schemeClr val="accent1"/>
                </a:solidFill>
                <a:latin typeface="+mn-lt"/>
                <a:ea typeface="方正兰亭黑_GBK"/>
              </a:rPr>
              <a:t>Bantignies</a:t>
            </a:r>
            <a:r>
              <a:rPr lang="en-US" altLang="zh-CN" sz="1000" dirty="0">
                <a:solidFill>
                  <a:schemeClr val="accent1"/>
                </a:solidFill>
                <a:latin typeface="+mn-lt"/>
                <a:ea typeface="方正兰亭黑_GBK"/>
              </a:rPr>
              <a:t>, Giacomo Cavalli</a:t>
            </a:r>
          </a:p>
        </p:txBody>
      </p:sp>
      <p:cxnSp>
        <p:nvCxnSpPr>
          <p:cNvPr id="8" name="直接连接符 7"/>
          <p:cNvCxnSpPr/>
          <p:nvPr/>
        </p:nvCxnSpPr>
        <p:spPr>
          <a:xfrm>
            <a:off x="4368853" y="2387813"/>
            <a:ext cx="4532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863577" y="3313833"/>
            <a:ext cx="3416847" cy="1335109"/>
          </a:xfrm>
          <a:prstGeom prst="rect">
            <a:avLst/>
          </a:prstGeom>
        </p:spPr>
        <p:txBody>
          <a:bodyPr wrap="square">
            <a:spAutoFit/>
          </a:bodyPr>
          <a:lstStyle/>
          <a:p>
            <a:pPr algn="ctr">
              <a:lnSpc>
                <a:spcPct val="150000"/>
              </a:lnSpc>
            </a:pPr>
            <a:r>
              <a:rPr lang="en-US" altLang="zh-CN" sz="1100" dirty="0">
                <a:solidFill>
                  <a:prstClr val="black">
                    <a:lumMod val="85000"/>
                    <a:lumOff val="15000"/>
                  </a:prstClr>
                </a:solidFill>
              </a:rPr>
              <a:t>Team members :</a:t>
            </a:r>
          </a:p>
          <a:p>
            <a:pPr algn="ctr">
              <a:lnSpc>
                <a:spcPct val="150000"/>
              </a:lnSpc>
            </a:pPr>
            <a:r>
              <a:rPr lang="zh-TW" altLang="en-US" sz="1000" dirty="0">
                <a:solidFill>
                  <a:prstClr val="black">
                    <a:lumMod val="85000"/>
                    <a:lumOff val="15000"/>
                  </a:prstClr>
                </a:solidFill>
              </a:rPr>
              <a:t>劉育佑</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111753145</a:t>
            </a:r>
          </a:p>
          <a:p>
            <a:pPr algn="ctr">
              <a:lnSpc>
                <a:spcPct val="150000"/>
              </a:lnSpc>
            </a:pPr>
            <a:r>
              <a:rPr lang="zh-TW" altLang="en-US" sz="1000" dirty="0">
                <a:solidFill>
                  <a:prstClr val="black">
                    <a:lumMod val="85000"/>
                    <a:lumOff val="15000"/>
                  </a:prstClr>
                </a:solidFill>
              </a:rPr>
              <a:t>翁佑祥</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111753226</a:t>
            </a:r>
          </a:p>
          <a:p>
            <a:pPr algn="ctr">
              <a:lnSpc>
                <a:spcPct val="150000"/>
              </a:lnSpc>
            </a:pPr>
            <a:r>
              <a:rPr lang="zh-TW" altLang="en-US" sz="1000" dirty="0">
                <a:solidFill>
                  <a:prstClr val="black">
                    <a:lumMod val="85000"/>
                    <a:lumOff val="15000"/>
                  </a:prstClr>
                </a:solidFill>
              </a:rPr>
              <a:t>張禎尹</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111753136</a:t>
            </a:r>
          </a:p>
          <a:p>
            <a:pPr algn="ctr">
              <a:lnSpc>
                <a:spcPct val="150000"/>
              </a:lnSpc>
            </a:pPr>
            <a:r>
              <a:rPr lang="zh-TW" altLang="en-US" sz="1000" dirty="0">
                <a:solidFill>
                  <a:prstClr val="black">
                    <a:lumMod val="85000"/>
                    <a:lumOff val="15000"/>
                  </a:prstClr>
                </a:solidFill>
              </a:rPr>
              <a:t>周庭威</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111753223</a:t>
            </a:r>
          </a:p>
        </p:txBody>
      </p:sp>
      <p:grpSp>
        <p:nvGrpSpPr>
          <p:cNvPr id="45" name="组合 44"/>
          <p:cNvGrpSpPr/>
          <p:nvPr/>
        </p:nvGrpSpPr>
        <p:grpSpPr>
          <a:xfrm>
            <a:off x="4312403" y="4794930"/>
            <a:ext cx="519193" cy="94600"/>
            <a:chOff x="3510366" y="-2733"/>
            <a:chExt cx="1300959" cy="237042"/>
          </a:xfrm>
        </p:grpSpPr>
        <p:sp>
          <p:nvSpPr>
            <p:cNvPr id="46" name="椭圆 45"/>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a:extLst>
              <a:ext uri="{FF2B5EF4-FFF2-40B4-BE49-F238E27FC236}">
                <a16:creationId xmlns:a16="http://schemas.microsoft.com/office/drawing/2014/main" id="{12E3FC37-5E3C-4987-8C84-E04F5E1956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6444" y1="8529" x2="12667" y2="36034"/>
                        <a14:backgroundMark x1="12667" y1="36034" x2="12667" y2="36034"/>
                        <a14:backgroundMark x1="86889" y1="17271" x2="96889" y2="45416"/>
                        <a14:backgroundMark x1="94889" y1="73987" x2="80222" y2="92111"/>
                        <a14:backgroundMark x1="80222" y1="92111" x2="80222" y2="92111"/>
                        <a14:backgroundMark x1="87556" y1="80597" x2="80000" y2="85714"/>
                        <a14:backgroundMark x1="18444" y1="82729" x2="3333" y2="72281"/>
                        <a14:backgroundMark x1="16000" y1="91258" x2="7111" y2="85288"/>
                      </a14:backgroundRemoval>
                    </a14:imgEffect>
                    <a14:imgEffect>
                      <a14:sharpenSoften amount="25000"/>
                    </a14:imgEffect>
                    <a14:imgEffect>
                      <a14:brightnessContrast contrast="40000"/>
                    </a14:imgEffect>
                  </a14:imgLayer>
                </a14:imgProps>
              </a:ext>
            </a:extLst>
          </a:blip>
          <a:stretch>
            <a:fillRect/>
          </a:stretch>
        </p:blipFill>
        <p:spPr>
          <a:xfrm rot="20078250">
            <a:off x="7351417" y="1890750"/>
            <a:ext cx="318042" cy="3314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Input Data Download </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551441"/>
            <a:ext cx="8219467" cy="2173031"/>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SRA Toolkit : </a:t>
            </a:r>
            <a:r>
              <a:rPr lang="en-US" altLang="zh-TW" dirty="0" err="1"/>
              <a:t>fastq</a:t>
            </a:r>
            <a:r>
              <a:rPr lang="en-US" altLang="zh-TW" dirty="0"/>
              <a:t>-dump SRAXXXXXX</a:t>
            </a:r>
          </a:p>
          <a:p>
            <a:r>
              <a:rPr lang="en-US" altLang="zh-TW" dirty="0"/>
              <a:t>--</a:t>
            </a:r>
            <a:r>
              <a:rPr lang="en-US" altLang="zh-TW" dirty="0" err="1"/>
              <a:t>gz</a:t>
            </a:r>
            <a:r>
              <a:rPr lang="en-US" altLang="zh-TW" dirty="0"/>
              <a:t> : smaller </a:t>
            </a:r>
            <a:r>
              <a:rPr lang="en-US" altLang="zh-TW" dirty="0" err="1"/>
              <a:t>file,but</a:t>
            </a:r>
            <a:r>
              <a:rPr lang="en-US" altLang="zh-TW" dirty="0"/>
              <a:t> longer download time</a:t>
            </a:r>
          </a:p>
          <a:p>
            <a:r>
              <a:rPr lang="en-US" altLang="zh-TW" dirty="0"/>
              <a:t>--split : split file</a:t>
            </a:r>
          </a:p>
          <a:p>
            <a:r>
              <a:rPr lang="en-US" altLang="zh-TW" dirty="0" err="1"/>
              <a:t>fasterq</a:t>
            </a:r>
            <a:r>
              <a:rPr lang="en-US" altLang="zh-TW" dirty="0"/>
              <a:t>-dump: someone said it’s faster.</a:t>
            </a:r>
          </a:p>
        </p:txBody>
      </p:sp>
    </p:spTree>
    <p:extLst>
      <p:ext uri="{BB962C8B-B14F-4D97-AF65-F5344CB8AC3E}">
        <p14:creationId xmlns:p14="http://schemas.microsoft.com/office/powerpoint/2010/main" val="412571547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dirty="0">
                <a:solidFill>
                  <a:schemeClr val="bg1"/>
                </a:solidFill>
              </a:rPr>
              <a:t>Package</a:t>
            </a: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Tree>
    <p:extLst>
      <p:ext uri="{BB962C8B-B14F-4D97-AF65-F5344CB8AC3E}">
        <p14:creationId xmlns:p14="http://schemas.microsoft.com/office/powerpoint/2010/main" val="1931283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Package : Hi-C Pro</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Rounded Corners 1">
            <a:extLst>
              <a:ext uri="{FF2B5EF4-FFF2-40B4-BE49-F238E27FC236}">
                <a16:creationId xmlns:a16="http://schemas.microsoft.com/office/drawing/2014/main" id="{F191E48C-3A7D-4AD8-A047-F9D691000194}"/>
              </a:ext>
            </a:extLst>
          </p:cNvPr>
          <p:cNvSpPr/>
          <p:nvPr/>
        </p:nvSpPr>
        <p:spPr>
          <a:xfrm>
            <a:off x="729509" y="1560468"/>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Install</a:t>
            </a:r>
            <a:endParaRPr lang="zh-TW" altLang="en-US" sz="2000" b="1" dirty="0"/>
          </a:p>
        </p:txBody>
      </p:sp>
      <p:cxnSp>
        <p:nvCxnSpPr>
          <p:cNvPr id="6" name="Straight Arrow Connector 5">
            <a:extLst>
              <a:ext uri="{FF2B5EF4-FFF2-40B4-BE49-F238E27FC236}">
                <a16:creationId xmlns:a16="http://schemas.microsoft.com/office/drawing/2014/main" id="{66D0381C-E4A4-45AE-AACB-4895E5E16E2A}"/>
              </a:ext>
            </a:extLst>
          </p:cNvPr>
          <p:cNvCxnSpPr>
            <a:cxnSpLocks/>
            <a:stCxn id="2" idx="3"/>
            <a:endCxn id="22" idx="1"/>
          </p:cNvCxnSpPr>
          <p:nvPr/>
        </p:nvCxnSpPr>
        <p:spPr>
          <a:xfrm flipV="1">
            <a:off x="2084176" y="1929468"/>
            <a:ext cx="1810490" cy="9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01431B81-DEDD-43F6-ABE1-D3F8D04B1457}"/>
              </a:ext>
            </a:extLst>
          </p:cNvPr>
          <p:cNvSpPr/>
          <p:nvPr/>
        </p:nvSpPr>
        <p:spPr>
          <a:xfrm>
            <a:off x="3894666" y="1551290"/>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Edit Config</a:t>
            </a:r>
            <a:endParaRPr lang="zh-TW" altLang="en-US" sz="2000" b="1" dirty="0"/>
          </a:p>
        </p:txBody>
      </p:sp>
      <p:sp>
        <p:nvSpPr>
          <p:cNvPr id="23" name="Rectangle: Rounded Corners 22">
            <a:extLst>
              <a:ext uri="{FF2B5EF4-FFF2-40B4-BE49-F238E27FC236}">
                <a16:creationId xmlns:a16="http://schemas.microsoft.com/office/drawing/2014/main" id="{669FB210-866D-4EC9-AAFD-6658883BE8B5}"/>
              </a:ext>
            </a:extLst>
          </p:cNvPr>
          <p:cNvSpPr/>
          <p:nvPr/>
        </p:nvSpPr>
        <p:spPr>
          <a:xfrm>
            <a:off x="6764214" y="1551289"/>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Edit Config</a:t>
            </a:r>
            <a:endParaRPr lang="zh-TW" altLang="en-US" sz="2000" b="1" dirty="0"/>
          </a:p>
        </p:txBody>
      </p:sp>
      <p:cxnSp>
        <p:nvCxnSpPr>
          <p:cNvPr id="24" name="Straight Arrow Connector 23">
            <a:extLst>
              <a:ext uri="{FF2B5EF4-FFF2-40B4-BE49-F238E27FC236}">
                <a16:creationId xmlns:a16="http://schemas.microsoft.com/office/drawing/2014/main" id="{7EFED7F6-2287-433D-BAD3-E98FFFC7B601}"/>
              </a:ext>
            </a:extLst>
          </p:cNvPr>
          <p:cNvCxnSpPr>
            <a:cxnSpLocks/>
            <a:stCxn id="22" idx="3"/>
            <a:endCxn id="23" idx="1"/>
          </p:cNvCxnSpPr>
          <p:nvPr/>
        </p:nvCxnSpPr>
        <p:spPr>
          <a:xfrm flipV="1">
            <a:off x="5249333" y="1929467"/>
            <a:ext cx="15148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D0822EB-D21D-4BC4-8983-1ED70CC4A3CF}"/>
              </a:ext>
            </a:extLst>
          </p:cNvPr>
          <p:cNvSpPr txBox="1"/>
          <p:nvPr/>
        </p:nvSpPr>
        <p:spPr>
          <a:xfrm>
            <a:off x="359098" y="2685823"/>
            <a:ext cx="2220730" cy="1997919"/>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sz="1400" dirty="0"/>
              <a:t>Python2.7</a:t>
            </a:r>
          </a:p>
          <a:p>
            <a:pPr>
              <a:spcAft>
                <a:spcPts val="0"/>
              </a:spcAft>
            </a:pPr>
            <a:r>
              <a:rPr lang="en-US" altLang="zh-TW" sz="1400" dirty="0" err="1"/>
              <a:t>hicpro</a:t>
            </a:r>
            <a:endParaRPr lang="en-US" altLang="zh-TW" sz="1400" dirty="0"/>
          </a:p>
          <a:p>
            <a:pPr>
              <a:spcAft>
                <a:spcPts val="0"/>
              </a:spcAft>
            </a:pPr>
            <a:r>
              <a:rPr lang="en-US" altLang="zh-TW" sz="1400" dirty="0" err="1"/>
              <a:t>samtools</a:t>
            </a:r>
            <a:endParaRPr lang="en-US" altLang="zh-TW" sz="1400" dirty="0"/>
          </a:p>
          <a:p>
            <a:pPr>
              <a:spcAft>
                <a:spcPts val="0"/>
              </a:spcAft>
            </a:pPr>
            <a:r>
              <a:rPr lang="en-US" altLang="zh-TW" sz="1400" dirty="0"/>
              <a:t>bowtie2 </a:t>
            </a:r>
          </a:p>
          <a:p>
            <a:pPr>
              <a:spcAft>
                <a:spcPts val="0"/>
              </a:spcAft>
            </a:pPr>
            <a:r>
              <a:rPr lang="en-US" altLang="zh-TW" sz="1400" dirty="0"/>
              <a:t>R</a:t>
            </a:r>
          </a:p>
          <a:p>
            <a:pPr>
              <a:spcAft>
                <a:spcPts val="0"/>
              </a:spcAft>
            </a:pPr>
            <a:r>
              <a:rPr lang="en-US" altLang="zh-TW" sz="1400" dirty="0" err="1"/>
              <a:t>pysam</a:t>
            </a:r>
            <a:r>
              <a:rPr lang="en-US" altLang="zh-TW" sz="1400" dirty="0"/>
              <a:t> </a:t>
            </a:r>
          </a:p>
        </p:txBody>
      </p:sp>
      <p:sp>
        <p:nvSpPr>
          <p:cNvPr id="29" name="TextBox 28">
            <a:extLst>
              <a:ext uri="{FF2B5EF4-FFF2-40B4-BE49-F238E27FC236}">
                <a16:creationId xmlns:a16="http://schemas.microsoft.com/office/drawing/2014/main" id="{E51826DC-FF00-455F-B95B-3ABAF1D6226E}"/>
              </a:ext>
            </a:extLst>
          </p:cNvPr>
          <p:cNvSpPr txBox="1"/>
          <p:nvPr/>
        </p:nvSpPr>
        <p:spPr>
          <a:xfrm>
            <a:off x="1736723" y="2695001"/>
            <a:ext cx="1939224" cy="1674754"/>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2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sz="1400" dirty="0"/>
              <a:t>bx-python </a:t>
            </a:r>
          </a:p>
          <a:p>
            <a:r>
              <a:rPr lang="en-US" altLang="zh-TW" sz="1400" dirty="0" err="1"/>
              <a:t>numpy</a:t>
            </a:r>
            <a:r>
              <a:rPr lang="en-US" altLang="zh-TW" sz="1400" dirty="0"/>
              <a:t> </a:t>
            </a:r>
          </a:p>
          <a:p>
            <a:r>
              <a:rPr lang="en-US" altLang="zh-TW" sz="1400" dirty="0" err="1"/>
              <a:t>scipy</a:t>
            </a:r>
            <a:r>
              <a:rPr lang="en-US" altLang="zh-TW" sz="1400" dirty="0"/>
              <a:t> </a:t>
            </a:r>
          </a:p>
          <a:p>
            <a:r>
              <a:rPr lang="en-US" altLang="zh-TW" sz="1400" dirty="0"/>
              <a:t>ggplot2(R)</a:t>
            </a:r>
          </a:p>
          <a:p>
            <a:r>
              <a:rPr lang="en-US" altLang="zh-TW" sz="1400" dirty="0" err="1"/>
              <a:t>RColorBrewer</a:t>
            </a:r>
            <a:r>
              <a:rPr lang="en-US" altLang="zh-TW" sz="1400" dirty="0"/>
              <a:t>(R)</a:t>
            </a:r>
          </a:p>
        </p:txBody>
      </p:sp>
      <p:sp>
        <p:nvSpPr>
          <p:cNvPr id="31" name="TextBox 30">
            <a:extLst>
              <a:ext uri="{FF2B5EF4-FFF2-40B4-BE49-F238E27FC236}">
                <a16:creationId xmlns:a16="http://schemas.microsoft.com/office/drawing/2014/main" id="{2E969C68-5F1A-4A9B-AA90-D66D4B0DD047}"/>
              </a:ext>
            </a:extLst>
          </p:cNvPr>
          <p:cNvSpPr txBox="1"/>
          <p:nvPr/>
        </p:nvSpPr>
        <p:spPr>
          <a:xfrm>
            <a:off x="3818107" y="2653909"/>
            <a:ext cx="1939226" cy="705258"/>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4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Config-install.txt</a:t>
            </a:r>
          </a:p>
          <a:p>
            <a:r>
              <a:rPr lang="en-US" altLang="zh-TW" dirty="0"/>
              <a:t>Config-hicpro.txt</a:t>
            </a:r>
          </a:p>
        </p:txBody>
      </p:sp>
      <p:sp>
        <p:nvSpPr>
          <p:cNvPr id="35" name="TextBox 34">
            <a:extLst>
              <a:ext uri="{FF2B5EF4-FFF2-40B4-BE49-F238E27FC236}">
                <a16:creationId xmlns:a16="http://schemas.microsoft.com/office/drawing/2014/main" id="{65761FE0-2C94-4AE7-99E5-86FCA52E6A48}"/>
              </a:ext>
            </a:extLst>
          </p:cNvPr>
          <p:cNvSpPr txBox="1"/>
          <p:nvPr/>
        </p:nvSpPr>
        <p:spPr>
          <a:xfrm>
            <a:off x="3828659" y="4143057"/>
            <a:ext cx="5129315" cy="3820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4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err="1"/>
              <a:t>HiC</a:t>
            </a:r>
            <a:r>
              <a:rPr lang="en-US" altLang="zh-TW" dirty="0"/>
              <a:t>-Pro -c config-hicpro.txt -</a:t>
            </a:r>
            <a:r>
              <a:rPr lang="en-US" altLang="zh-TW" dirty="0" err="1"/>
              <a:t>i</a:t>
            </a:r>
            <a:r>
              <a:rPr lang="en-US" altLang="zh-TW" dirty="0"/>
              <a:t> [</a:t>
            </a:r>
            <a:r>
              <a:rPr lang="en-US" altLang="zh-TW" dirty="0" err="1"/>
              <a:t>rawdataPath</a:t>
            </a:r>
            <a:r>
              <a:rPr lang="en-US" altLang="zh-TW" dirty="0"/>
              <a:t>] -o [Output File Path]</a:t>
            </a:r>
          </a:p>
        </p:txBody>
      </p:sp>
      <p:cxnSp>
        <p:nvCxnSpPr>
          <p:cNvPr id="37" name="Straight Arrow Connector 36">
            <a:extLst>
              <a:ext uri="{FF2B5EF4-FFF2-40B4-BE49-F238E27FC236}">
                <a16:creationId xmlns:a16="http://schemas.microsoft.com/office/drawing/2014/main" id="{CB9E37EE-7A96-4222-A83D-A1F55A02578D}"/>
              </a:ext>
            </a:extLst>
          </p:cNvPr>
          <p:cNvCxnSpPr>
            <a:cxnSpLocks/>
            <a:stCxn id="23" idx="2"/>
          </p:cNvCxnSpPr>
          <p:nvPr/>
        </p:nvCxnSpPr>
        <p:spPr>
          <a:xfrm>
            <a:off x="7441548" y="2307644"/>
            <a:ext cx="0" cy="1835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18541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43035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Hi-C Pro - Download &amp; Install</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156791"/>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112705"/>
            <a:ext cx="8219467" cy="3788858"/>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dirty="0"/>
              <a:t>#HiC-Pro Download</a:t>
            </a:r>
          </a:p>
          <a:p>
            <a:pPr marL="0" indent="0">
              <a:spcAft>
                <a:spcPts val="0"/>
              </a:spcAft>
              <a:buNone/>
            </a:pPr>
            <a:r>
              <a:rPr lang="en-US" altLang="zh-TW" sz="1700" dirty="0"/>
              <a:t>	git clone https://github.com/nservant/HiC-Pro.git</a:t>
            </a:r>
          </a:p>
          <a:p>
            <a:pPr>
              <a:spcAft>
                <a:spcPts val="0"/>
              </a:spcAft>
            </a:pPr>
            <a:r>
              <a:rPr lang="en-US" altLang="zh-TW" dirty="0"/>
              <a:t>#Other Packages:</a:t>
            </a:r>
          </a:p>
          <a:p>
            <a:pPr marL="0" indent="0">
              <a:spcAft>
                <a:spcPts val="0"/>
              </a:spcAft>
              <a:buNone/>
            </a:pPr>
            <a:r>
              <a:rPr lang="en-US" altLang="zh-TW" sz="1700" dirty="0"/>
              <a:t>	</a:t>
            </a:r>
            <a:r>
              <a:rPr lang="en-US" altLang="zh-TW" sz="1700" dirty="0" err="1"/>
              <a:t>conda</a:t>
            </a:r>
            <a:r>
              <a:rPr lang="en-US" altLang="zh-TW" sz="1700" dirty="0"/>
              <a:t> create -n </a:t>
            </a:r>
            <a:r>
              <a:rPr lang="en-US" altLang="zh-TW" sz="1700" dirty="0" err="1"/>
              <a:t>hicpro</a:t>
            </a:r>
            <a:r>
              <a:rPr lang="en-US" altLang="zh-TW" sz="1700" dirty="0"/>
              <a:t> python2.7</a:t>
            </a:r>
          </a:p>
          <a:p>
            <a:pPr marL="0" indent="0">
              <a:spcAft>
                <a:spcPts val="0"/>
              </a:spcAft>
              <a:buNone/>
            </a:pPr>
            <a:r>
              <a:rPr lang="en-US" altLang="zh-TW" sz="1700" dirty="0"/>
              <a:t>	source activate </a:t>
            </a:r>
            <a:r>
              <a:rPr lang="en-US" altLang="zh-TW" sz="1700" dirty="0" err="1"/>
              <a:t>hicpro</a:t>
            </a:r>
            <a:endParaRPr lang="en-US" altLang="zh-TW" sz="1700" dirty="0"/>
          </a:p>
          <a:p>
            <a:pPr marL="0" indent="0">
              <a:spcAft>
                <a:spcPts val="0"/>
              </a:spcAft>
              <a:buNone/>
            </a:pPr>
            <a:r>
              <a:rPr lang="en-US" altLang="zh-TW" sz="1700" dirty="0"/>
              <a:t>	</a:t>
            </a:r>
            <a:r>
              <a:rPr lang="en-US" altLang="zh-TW" sz="1700" dirty="0" err="1"/>
              <a:t>conda</a:t>
            </a:r>
            <a:r>
              <a:rPr lang="en-US" altLang="zh-TW" sz="1700" dirty="0"/>
              <a:t> install -y </a:t>
            </a:r>
            <a:r>
              <a:rPr lang="en-US" altLang="zh-TW" sz="1700" dirty="0" err="1"/>
              <a:t>samtools</a:t>
            </a:r>
            <a:r>
              <a:rPr lang="en-US" altLang="zh-TW" sz="1700" dirty="0"/>
              <a:t> bowtie2 R</a:t>
            </a:r>
          </a:p>
          <a:p>
            <a:pPr marL="0" indent="0">
              <a:spcAft>
                <a:spcPts val="0"/>
              </a:spcAft>
              <a:buNone/>
            </a:pPr>
            <a:r>
              <a:rPr lang="en-US" altLang="zh-TW" sz="1700" dirty="0"/>
              <a:t>	</a:t>
            </a:r>
            <a:r>
              <a:rPr lang="en-US" altLang="zh-TW" sz="1700" dirty="0" err="1"/>
              <a:t>conda</a:t>
            </a:r>
            <a:r>
              <a:rPr lang="en-US" altLang="zh-TW" sz="1700" dirty="0"/>
              <a:t> install -y </a:t>
            </a:r>
            <a:r>
              <a:rPr lang="en-US" altLang="zh-TW" sz="1700" dirty="0" err="1"/>
              <a:t>pysam</a:t>
            </a:r>
            <a:r>
              <a:rPr lang="en-US" altLang="zh-TW" sz="1700" dirty="0"/>
              <a:t> bx-python </a:t>
            </a:r>
            <a:r>
              <a:rPr lang="en-US" altLang="zh-TW" sz="1700" dirty="0" err="1"/>
              <a:t>numpy</a:t>
            </a:r>
            <a:r>
              <a:rPr lang="en-US" altLang="zh-TW" sz="1700" dirty="0"/>
              <a:t> </a:t>
            </a:r>
            <a:r>
              <a:rPr lang="en-US" altLang="zh-TW" sz="1700" dirty="0" err="1"/>
              <a:t>scipy</a:t>
            </a:r>
            <a:r>
              <a:rPr lang="en-US" altLang="zh-TW" sz="1700" dirty="0"/>
              <a:t> </a:t>
            </a:r>
          </a:p>
          <a:p>
            <a:pPr>
              <a:spcAft>
                <a:spcPts val="0"/>
              </a:spcAft>
            </a:pPr>
            <a:r>
              <a:rPr lang="en-US" altLang="zh-TW" dirty="0"/>
              <a:t>#Open R</a:t>
            </a:r>
          </a:p>
          <a:p>
            <a:pPr marL="0" indent="0">
              <a:spcAft>
                <a:spcPts val="0"/>
              </a:spcAft>
              <a:buNone/>
            </a:pPr>
            <a:r>
              <a:rPr lang="en-US" altLang="zh-TW" dirty="0"/>
              <a:t>	</a:t>
            </a:r>
            <a:r>
              <a:rPr lang="en-US" altLang="zh-TW" sz="1700" dirty="0" err="1"/>
              <a:t>install.packages</a:t>
            </a:r>
            <a:r>
              <a:rPr lang="en-US" altLang="zh-TW" sz="1700" dirty="0"/>
              <a:t>(c('ggplot2','RColorBrewer'))</a:t>
            </a:r>
          </a:p>
        </p:txBody>
      </p:sp>
    </p:spTree>
    <p:extLst>
      <p:ext uri="{BB962C8B-B14F-4D97-AF65-F5344CB8AC3E}">
        <p14:creationId xmlns:p14="http://schemas.microsoft.com/office/powerpoint/2010/main" val="262380809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43035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Hi-C Pro - Edit Config</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156791"/>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146572"/>
            <a:ext cx="8219467" cy="2173031"/>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dirty="0"/>
              <a:t>Config-install.txt</a:t>
            </a:r>
          </a:p>
          <a:p>
            <a:pPr marL="57150" lvl="1"/>
            <a:r>
              <a:rPr lang="en-US" altLang="zh-TW" sz="1400" dirty="0"/>
              <a:t>PREFIX = [</a:t>
            </a:r>
            <a:r>
              <a:rPr lang="en-US" altLang="zh-TW" sz="1400" dirty="0" err="1"/>
              <a:t>HiC</a:t>
            </a:r>
            <a:r>
              <a:rPr lang="en-US" altLang="zh-TW" sz="1400" dirty="0"/>
              <a:t> Pro Document Directory]</a:t>
            </a:r>
          </a:p>
          <a:p>
            <a:pPr marL="57150" lvl="1"/>
            <a:r>
              <a:rPr lang="en-US" altLang="zh-TW" sz="1400" dirty="0"/>
              <a:t>BOWTIE2_PATH = [bowtie2 install Directory]</a:t>
            </a:r>
          </a:p>
          <a:p>
            <a:pPr marL="57150" lvl="1"/>
            <a:r>
              <a:rPr lang="en-US" altLang="zh-TW" sz="1400" dirty="0"/>
              <a:t>SAMTOOLS_PATH = [</a:t>
            </a:r>
            <a:r>
              <a:rPr lang="en-US" altLang="zh-TW" sz="1400" dirty="0" err="1"/>
              <a:t>samtools</a:t>
            </a:r>
            <a:r>
              <a:rPr lang="en-US" altLang="zh-TW" sz="1400" dirty="0"/>
              <a:t> install Directory]</a:t>
            </a:r>
          </a:p>
          <a:p>
            <a:pPr marL="57150" lvl="1"/>
            <a:r>
              <a:rPr lang="en-US" altLang="zh-TW" sz="1400" dirty="0"/>
              <a:t>R_PATH = [R install Directory]</a:t>
            </a:r>
          </a:p>
          <a:p>
            <a:pPr marL="57150" lvl="1"/>
            <a:r>
              <a:rPr lang="en-US" altLang="zh-TW" sz="1400" dirty="0"/>
              <a:t>PYTHON_PATH = [python install Directory]</a:t>
            </a:r>
          </a:p>
          <a:p>
            <a:pPr marL="57150" lvl="1"/>
            <a:r>
              <a:rPr lang="en-US" altLang="zh-TW" sz="1400" dirty="0"/>
              <a:t>CLUSTER_SYS = one of TORQUE,SGE,SLURM,LSF</a:t>
            </a:r>
          </a:p>
          <a:p>
            <a:pPr marL="0" indent="0">
              <a:spcAft>
                <a:spcPts val="0"/>
              </a:spcAft>
              <a:buNone/>
            </a:pPr>
            <a:endParaRPr lang="en-US" altLang="zh-TW" dirty="0"/>
          </a:p>
        </p:txBody>
      </p:sp>
      <p:sp>
        <p:nvSpPr>
          <p:cNvPr id="20" name="TextBox 19">
            <a:extLst>
              <a:ext uri="{FF2B5EF4-FFF2-40B4-BE49-F238E27FC236}">
                <a16:creationId xmlns:a16="http://schemas.microsoft.com/office/drawing/2014/main" id="{B32FEAE4-336A-43BD-BA23-F9E175A13C0A}"/>
              </a:ext>
            </a:extLst>
          </p:cNvPr>
          <p:cNvSpPr txBox="1"/>
          <p:nvPr/>
        </p:nvSpPr>
        <p:spPr>
          <a:xfrm>
            <a:off x="378967" y="2888198"/>
            <a:ext cx="8427521" cy="2173031"/>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vl2pPr marL="57150" lvl="1">
              <a:defRPr sz="1400"/>
            </a:lvl2pPr>
          </a:lstStyle>
          <a:p>
            <a:r>
              <a:rPr lang="en-US" altLang="zh-TW" dirty="0"/>
              <a:t>Config-install.txt</a:t>
            </a:r>
          </a:p>
          <a:p>
            <a:pPr marL="0" lvl="1" indent="-228600"/>
            <a:r>
              <a:rPr lang="en-US" altLang="zh-TW" dirty="0"/>
              <a:t>BOWTIE2_IDX_PATH = # bowtie2index directory</a:t>
            </a:r>
            <a:r>
              <a:rPr lang="zh-TW" altLang="en-US" dirty="0"/>
              <a:t>，</a:t>
            </a:r>
            <a:r>
              <a:rPr lang="en-US" altLang="zh-TW" dirty="0"/>
              <a:t>can download or build by bowtie2-build</a:t>
            </a:r>
          </a:p>
          <a:p>
            <a:pPr marL="0" lvl="1" indent="-228600"/>
            <a:r>
              <a:rPr lang="en-US" altLang="zh-TW" dirty="0"/>
              <a:t>REFERENCE_GENOME = # bowtie2 index file name</a:t>
            </a:r>
          </a:p>
          <a:p>
            <a:pPr marL="0" lvl="1" indent="-228600"/>
            <a:r>
              <a:rPr lang="en-US" altLang="zh-TW" dirty="0"/>
              <a:t>GENOME_SIZE = # Genome size </a:t>
            </a:r>
            <a:r>
              <a:rPr lang="en-US" altLang="zh-TW" dirty="0" err="1"/>
              <a:t>file,can</a:t>
            </a:r>
            <a:r>
              <a:rPr lang="en-US" altLang="zh-TW" dirty="0"/>
              <a:t> download from http://hgdownload.cse.ucsc.edu/goldenPath/ </a:t>
            </a:r>
          </a:p>
          <a:p>
            <a:pPr marL="0" lvl="1" indent="-228600"/>
            <a:r>
              <a:rPr lang="en-US" altLang="zh-TW" dirty="0"/>
              <a:t>GENOME_FRAGMENT = # bed file</a:t>
            </a:r>
            <a:r>
              <a:rPr lang="zh-TW" altLang="en-US" dirty="0"/>
              <a:t>，</a:t>
            </a:r>
            <a:r>
              <a:rPr lang="en-US" altLang="zh-TW" dirty="0"/>
              <a:t>under the annotation folder</a:t>
            </a:r>
          </a:p>
          <a:p>
            <a:pPr marL="0" lvl="1" indent="-228600"/>
            <a:r>
              <a:rPr lang="en-US" altLang="zh-TW" dirty="0"/>
              <a:t>LIGATION_SITE = # Sequence after rejoining of restriction sites</a:t>
            </a:r>
          </a:p>
          <a:p>
            <a:pPr marL="0" lvl="1" indent="-228600"/>
            <a:r>
              <a:rPr lang="en-US" altLang="zh-TW" dirty="0"/>
              <a:t>PAIR2_EXT = [SRA file name]</a:t>
            </a:r>
          </a:p>
          <a:p>
            <a:pPr marL="0" indent="0">
              <a:buNone/>
            </a:pPr>
            <a:endParaRPr lang="en-US" altLang="zh-TW" dirty="0"/>
          </a:p>
        </p:txBody>
      </p:sp>
    </p:spTree>
    <p:extLst>
      <p:ext uri="{BB962C8B-B14F-4D97-AF65-F5344CB8AC3E}">
        <p14:creationId xmlns:p14="http://schemas.microsoft.com/office/powerpoint/2010/main" val="18089909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dirty="0" err="1">
                <a:solidFill>
                  <a:schemeClr val="bg1"/>
                </a:solidFill>
              </a:rPr>
              <a:t>HiCExplorer</a:t>
            </a:r>
            <a:endParaRPr lang="en-US" altLang="zh-TW" sz="4000" dirty="0">
              <a:solidFill>
                <a:schemeClr val="bg1"/>
              </a:solidFill>
            </a:endParaRP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
        <p:nvSpPr>
          <p:cNvPr id="8" name="TextBox 7">
            <a:extLst>
              <a:ext uri="{FF2B5EF4-FFF2-40B4-BE49-F238E27FC236}">
                <a16:creationId xmlns:a16="http://schemas.microsoft.com/office/drawing/2014/main" id="{1EC88918-142F-4FC5-B2FE-53E79B0405C5}"/>
              </a:ext>
            </a:extLst>
          </p:cNvPr>
          <p:cNvSpPr txBox="1"/>
          <p:nvPr/>
        </p:nvSpPr>
        <p:spPr>
          <a:xfrm>
            <a:off x="1693333" y="3056411"/>
            <a:ext cx="5757332" cy="400110"/>
          </a:xfrm>
          <a:prstGeom prst="rect">
            <a:avLst/>
          </a:prstGeom>
          <a:noFill/>
        </p:spPr>
        <p:txBody>
          <a:bodyPr wrap="square">
            <a:spAutoFit/>
          </a:bodyPr>
          <a:lstStyle/>
          <a:p>
            <a:pPr algn="ctr"/>
            <a:r>
              <a:rPr lang="en-US" altLang="zh-TW" sz="2000" b="1" dirty="0" err="1">
                <a:solidFill>
                  <a:schemeClr val="bg1"/>
                </a:solidFill>
                <a:latin typeface="Calibri" panose="020F0502020204030204" pitchFamily="34" charset="0"/>
                <a:cs typeface="Calibri" panose="020F0502020204030204" pitchFamily="34" charset="0"/>
              </a:rPr>
              <a:t>HiCExplorer</a:t>
            </a:r>
            <a:r>
              <a:rPr lang="en-US" altLang="zh-TW" sz="2000" b="1" dirty="0">
                <a:solidFill>
                  <a:schemeClr val="bg1"/>
                </a:solidFill>
                <a:latin typeface="Calibri" panose="020F0502020204030204" pitchFamily="34" charset="0"/>
                <a:cs typeface="Calibri" panose="020F0502020204030204" pitchFamily="34" charset="0"/>
              </a:rPr>
              <a:t> — </a:t>
            </a:r>
            <a:r>
              <a:rPr lang="en-US" altLang="zh-TW" sz="2000" b="1" dirty="0" err="1">
                <a:solidFill>
                  <a:schemeClr val="bg1"/>
                </a:solidFill>
                <a:latin typeface="Calibri" panose="020F0502020204030204" pitchFamily="34" charset="0"/>
                <a:cs typeface="Calibri" panose="020F0502020204030204" pitchFamily="34" charset="0"/>
              </a:rPr>
              <a:t>HiCExplorer</a:t>
            </a:r>
            <a:r>
              <a:rPr lang="en-US" altLang="zh-TW" sz="2000" b="1" dirty="0">
                <a:solidFill>
                  <a:schemeClr val="bg1"/>
                </a:solidFill>
                <a:latin typeface="Calibri" panose="020F0502020204030204" pitchFamily="34" charset="0"/>
                <a:cs typeface="Calibri" panose="020F0502020204030204" pitchFamily="34" charset="0"/>
              </a:rPr>
              <a:t> 3.7.2 documentation</a:t>
            </a:r>
          </a:p>
        </p:txBody>
      </p:sp>
    </p:spTree>
    <p:extLst>
      <p:ext uri="{BB962C8B-B14F-4D97-AF65-F5344CB8AC3E}">
        <p14:creationId xmlns:p14="http://schemas.microsoft.com/office/powerpoint/2010/main" val="16802466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43035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-environment</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156791"/>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20">
            <a:extLst>
              <a:ext uri="{FF2B5EF4-FFF2-40B4-BE49-F238E27FC236}">
                <a16:creationId xmlns:a16="http://schemas.microsoft.com/office/drawing/2014/main" id="{A32E51AC-02A1-4551-8CFA-E5F152C34B5F}"/>
              </a:ext>
            </a:extLst>
          </p:cNvPr>
          <p:cNvSpPr txBox="1"/>
          <p:nvPr/>
        </p:nvSpPr>
        <p:spPr>
          <a:xfrm>
            <a:off x="359098" y="1167818"/>
            <a:ext cx="8233696" cy="3788858"/>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dirty="0"/>
              <a:t>WSL(Windows Subsystem for Linux)</a:t>
            </a:r>
          </a:p>
          <a:p>
            <a:pPr>
              <a:spcAft>
                <a:spcPts val="0"/>
              </a:spcAft>
            </a:pPr>
            <a:r>
              <a:rPr lang="en-US" altLang="zh-TW" dirty="0" err="1"/>
              <a:t>Miniconda</a:t>
            </a:r>
            <a:endParaRPr lang="en-US" altLang="zh-TW" dirty="0"/>
          </a:p>
          <a:p>
            <a:pPr>
              <a:spcAft>
                <a:spcPts val="0"/>
              </a:spcAft>
            </a:pPr>
            <a:r>
              <a:rPr lang="en-US" altLang="zh-TW" dirty="0" err="1"/>
              <a:t>HiCExplorer</a:t>
            </a:r>
            <a:r>
              <a:rPr lang="en-US" altLang="zh-TW" dirty="0"/>
              <a:t> requirement:(</a:t>
            </a:r>
            <a:r>
              <a:rPr lang="en-US" altLang="zh-TW" dirty="0" err="1"/>
              <a:t>bioconda</a:t>
            </a:r>
            <a:r>
              <a:rPr lang="en-US" altLang="zh-TW" dirty="0"/>
              <a:t>, </a:t>
            </a:r>
            <a:r>
              <a:rPr lang="en-US" altLang="zh-TW" dirty="0" err="1"/>
              <a:t>conda</a:t>
            </a:r>
            <a:r>
              <a:rPr lang="en-US" altLang="zh-TW" dirty="0"/>
              <a:t>-forge)</a:t>
            </a:r>
          </a:p>
          <a:p>
            <a:pPr>
              <a:spcAft>
                <a:spcPts val="0"/>
              </a:spcAft>
            </a:pPr>
            <a:r>
              <a:rPr lang="en-US" altLang="zh-TW" dirty="0"/>
              <a:t>python &gt;= 3.6 </a:t>
            </a:r>
            <a:r>
              <a:rPr lang="en-US" altLang="zh-TW" dirty="0" err="1"/>
              <a:t>numpy</a:t>
            </a:r>
            <a:r>
              <a:rPr lang="en-US" altLang="zh-TW" dirty="0"/>
              <a:t> &gt;= 1.19.* </a:t>
            </a:r>
            <a:r>
              <a:rPr lang="en-US" altLang="zh-TW" dirty="0" err="1"/>
              <a:t>scipy</a:t>
            </a:r>
            <a:r>
              <a:rPr lang="en-US" altLang="zh-TW" dirty="0"/>
              <a:t> &gt;= 1.5.* matplotlib-base &gt;= 3.1.* </a:t>
            </a:r>
            <a:r>
              <a:rPr lang="en-US" altLang="zh-TW" dirty="0" err="1"/>
              <a:t>ipykernel</a:t>
            </a:r>
            <a:r>
              <a:rPr lang="en-US" altLang="zh-TW" dirty="0"/>
              <a:t> &gt;= 5.3.0 </a:t>
            </a:r>
            <a:r>
              <a:rPr lang="en-US" altLang="zh-TW" dirty="0" err="1"/>
              <a:t>pysam</a:t>
            </a:r>
            <a:r>
              <a:rPr lang="en-US" altLang="zh-TW" dirty="0"/>
              <a:t> &gt;= 0.16.* </a:t>
            </a:r>
            <a:r>
              <a:rPr lang="en-US" altLang="zh-TW" dirty="0" err="1"/>
              <a:t>intervaltree</a:t>
            </a:r>
            <a:r>
              <a:rPr lang="en-US" altLang="zh-TW" dirty="0"/>
              <a:t> &gt;= 3.1.* </a:t>
            </a:r>
            <a:r>
              <a:rPr lang="en-US" altLang="zh-TW" dirty="0" err="1"/>
              <a:t>biopython</a:t>
            </a:r>
            <a:r>
              <a:rPr lang="en-US" altLang="zh-TW" dirty="0"/>
              <a:t> </a:t>
            </a:r>
            <a:r>
              <a:rPr lang="en-US" altLang="zh-TW" dirty="0" err="1"/>
              <a:t>pytables</a:t>
            </a:r>
            <a:r>
              <a:rPr lang="en-US" altLang="zh-TW" dirty="0"/>
              <a:t> &gt;= 3.6.* pandas &gt;= 1.1.* </a:t>
            </a:r>
            <a:r>
              <a:rPr lang="en-US" altLang="zh-TW" dirty="0" err="1"/>
              <a:t>pybigwig</a:t>
            </a:r>
            <a:r>
              <a:rPr lang="en-US" altLang="zh-TW" dirty="0"/>
              <a:t> &gt;= 0.3.* jinja2 &gt;= 2.11 </a:t>
            </a:r>
            <a:r>
              <a:rPr lang="en-US" altLang="zh-TW" dirty="0" err="1"/>
              <a:t>unidecode</a:t>
            </a:r>
            <a:r>
              <a:rPr lang="en-US" altLang="zh-TW" dirty="0"/>
              <a:t> &gt;= 1.1.* </a:t>
            </a:r>
            <a:r>
              <a:rPr lang="en-US" altLang="zh-TW" dirty="0" err="1"/>
              <a:t>hicmatrix</a:t>
            </a:r>
            <a:r>
              <a:rPr lang="en-US" altLang="zh-TW" dirty="0"/>
              <a:t> &gt;= 15 hic2cool &gt;= 0.8.3 </a:t>
            </a:r>
            <a:r>
              <a:rPr lang="en-US" altLang="zh-TW" dirty="0" err="1"/>
              <a:t>psutil</a:t>
            </a:r>
            <a:r>
              <a:rPr lang="en-US" altLang="zh-TW" dirty="0"/>
              <a:t> &gt;= 5.7.* </a:t>
            </a:r>
            <a:r>
              <a:rPr lang="en-US" altLang="zh-TW" dirty="0" err="1"/>
              <a:t>pygenometracks</a:t>
            </a:r>
            <a:r>
              <a:rPr lang="en-US" altLang="zh-TW" dirty="0"/>
              <a:t> &gt;= 3.5 </a:t>
            </a:r>
            <a:r>
              <a:rPr lang="en-US" altLang="zh-TW" dirty="0" err="1"/>
              <a:t>fit_nbinom</a:t>
            </a:r>
            <a:r>
              <a:rPr lang="en-US" altLang="zh-TW" dirty="0"/>
              <a:t> &gt;= 1.1 cooler &gt;= 0.8.10 </a:t>
            </a:r>
            <a:r>
              <a:rPr lang="en-US" altLang="zh-TW" dirty="0" err="1"/>
              <a:t>krbalancing</a:t>
            </a:r>
            <a:r>
              <a:rPr lang="en-US" altLang="zh-TW" dirty="0"/>
              <a:t> &gt;= 0.0.5 </a:t>
            </a:r>
            <a:r>
              <a:rPr lang="en-US" altLang="zh-TW" dirty="0" err="1"/>
              <a:t>pybedtools</a:t>
            </a:r>
            <a:r>
              <a:rPr lang="en-US" altLang="zh-TW" dirty="0"/>
              <a:t> &gt;= 0.8.* future &gt;= 0.18 </a:t>
            </a:r>
            <a:r>
              <a:rPr lang="en-US" altLang="zh-TW" dirty="0" err="1"/>
              <a:t>tqdm</a:t>
            </a:r>
            <a:r>
              <a:rPr lang="en-US" altLang="zh-TW" dirty="0"/>
              <a:t> &gt;= 4.50 </a:t>
            </a:r>
            <a:r>
              <a:rPr lang="en-US" altLang="zh-TW" dirty="0" err="1"/>
              <a:t>hyperopt</a:t>
            </a:r>
            <a:r>
              <a:rPr lang="en-US" altLang="zh-TW" dirty="0"/>
              <a:t> &gt;= 0.2.4 python-</a:t>
            </a:r>
            <a:r>
              <a:rPr lang="en-US" altLang="zh-TW" dirty="0" err="1"/>
              <a:t>graphviz</a:t>
            </a:r>
            <a:r>
              <a:rPr lang="en-US" altLang="zh-TW" dirty="0"/>
              <a:t> &gt;= 0.14</a:t>
            </a:r>
          </a:p>
        </p:txBody>
      </p:sp>
    </p:spTree>
    <p:extLst>
      <p:ext uri="{BB962C8B-B14F-4D97-AF65-F5344CB8AC3E}">
        <p14:creationId xmlns:p14="http://schemas.microsoft.com/office/powerpoint/2010/main" val="89018416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968" y="1639780"/>
            <a:ext cx="7983982" cy="1603644"/>
          </a:xfrm>
          <a:prstGeom prst="rect">
            <a:avLst/>
          </a:prstGeom>
        </p:spPr>
        <p:txBody>
          <a:bodyPr wrap="square">
            <a:spAutoFit/>
          </a:bodyPr>
          <a:lstStyle/>
          <a:p>
            <a:pPr>
              <a:lnSpc>
                <a:spcPct val="150000"/>
              </a:lnSpc>
              <a:spcAft>
                <a:spcPts val="1200"/>
              </a:spcAft>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BWA(Burrows-Wheeler Aligner)</a:t>
            </a:r>
          </a:p>
          <a:p>
            <a:pPr>
              <a:lnSpc>
                <a:spcPct val="150000"/>
              </a:lnSpc>
              <a:spcAft>
                <a:spcPts val="1200"/>
              </a:spcAft>
            </a:pPr>
            <a:r>
              <a:rPr lang="en-US" altLang="zh-CN" sz="1800" dirty="0" err="1">
                <a:solidFill>
                  <a:schemeClr val="tx1">
                    <a:lumMod val="95000"/>
                    <a:lumOff val="5000"/>
                  </a:schemeClr>
                </a:solidFill>
                <a:latin typeface="Calibri" panose="020F0502020204030204" pitchFamily="34" charset="0"/>
                <a:cs typeface="Calibri" panose="020F0502020204030204" pitchFamily="34" charset="0"/>
              </a:rPr>
              <a:t>samtools</a:t>
            </a:r>
            <a:endParaRPr lang="en-US" altLang="zh-CN" sz="1800" dirty="0">
              <a:solidFill>
                <a:schemeClr val="tx1">
                  <a:lumMod val="95000"/>
                  <a:lumOff val="5000"/>
                </a:schemeClr>
              </a:solidFill>
              <a:latin typeface="Calibri" panose="020F0502020204030204" pitchFamily="34" charset="0"/>
              <a:cs typeface="Calibri" panose="020F0502020204030204" pitchFamily="34" charset="0"/>
            </a:endParaRPr>
          </a:p>
          <a:p>
            <a:pPr>
              <a:lnSpc>
                <a:spcPct val="150000"/>
              </a:lnSpc>
              <a:spcAft>
                <a:spcPts val="1200"/>
              </a:spcAft>
            </a:pPr>
            <a:r>
              <a:rPr lang="en-US" altLang="zh-CN" sz="1800" dirty="0" err="1">
                <a:solidFill>
                  <a:schemeClr val="tx1">
                    <a:lumMod val="95000"/>
                    <a:lumOff val="5000"/>
                  </a:schemeClr>
                </a:solidFill>
                <a:latin typeface="Calibri" panose="020F0502020204030204" pitchFamily="34" charset="0"/>
                <a:cs typeface="Calibri" panose="020F0502020204030204" pitchFamily="34" charset="0"/>
              </a:rPr>
              <a:t>bbmap</a:t>
            </a:r>
            <a:r>
              <a:rPr lang="en-US" altLang="zh-CN" sz="1800" dirty="0">
                <a:solidFill>
                  <a:schemeClr val="tx1">
                    <a:lumMod val="95000"/>
                    <a:lumOff val="5000"/>
                  </a:schemeClr>
                </a:solidFill>
                <a:latin typeface="Calibri" panose="020F0502020204030204" pitchFamily="34" charset="0"/>
                <a:cs typeface="Calibri" panose="020F0502020204030204" pitchFamily="34" charset="0"/>
              </a:rPr>
              <a:t>(from </a:t>
            </a:r>
            <a:r>
              <a:rPr lang="en-US" altLang="zh-CN" sz="1800" dirty="0" err="1">
                <a:solidFill>
                  <a:schemeClr val="tx1">
                    <a:lumMod val="95000"/>
                    <a:lumOff val="5000"/>
                  </a:schemeClr>
                </a:solidFill>
                <a:latin typeface="Calibri" panose="020F0502020204030204" pitchFamily="34" charset="0"/>
                <a:cs typeface="Calibri" panose="020F0502020204030204" pitchFamily="34" charset="0"/>
              </a:rPr>
              <a:t>bioconda</a:t>
            </a:r>
            <a:r>
              <a:rPr lang="en-US" altLang="zh-CN" sz="1800" dirty="0">
                <a:solidFill>
                  <a:schemeClr val="tx1">
                    <a:lumMod val="95000"/>
                    <a:lumOff val="5000"/>
                  </a:schemeClr>
                </a:solidFill>
                <a:latin typeface="Calibri" panose="020F0502020204030204" pitchFamily="34" charset="0"/>
                <a:cs typeface="Calibri" panose="020F0502020204030204" pitchFamily="34" charset="0"/>
              </a:rPr>
              <a:t>)</a:t>
            </a:r>
          </a:p>
        </p:txBody>
      </p:sp>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a:extLst>
              <a:ext uri="{FF2B5EF4-FFF2-40B4-BE49-F238E27FC236}">
                <a16:creationId xmlns:a16="http://schemas.microsoft.com/office/drawing/2014/main" id="{44E3B32F-2004-4C40-BA20-713A85D0FE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4178" y="3485091"/>
            <a:ext cx="8929511" cy="38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1649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37511" y="824518"/>
            <a:ext cx="7983982" cy="464871"/>
          </a:xfrm>
          <a:prstGeom prst="rect">
            <a:avLst/>
          </a:prstGeom>
        </p:spPr>
        <p:txBody>
          <a:bodyPr wrap="square">
            <a:spAutoFit/>
          </a:bodyPr>
          <a:lstStyle/>
          <a:p>
            <a:pPr>
              <a:lnSpc>
                <a:spcPct val="150000"/>
              </a:lnSpc>
              <a:spcAft>
                <a:spcPts val="1200"/>
              </a:spcAft>
            </a:pPr>
            <a:r>
              <a:rPr lang="en-US" altLang="zh-CN" sz="1800" b="1" dirty="0">
                <a:solidFill>
                  <a:schemeClr val="tx1">
                    <a:lumMod val="95000"/>
                    <a:lumOff val="5000"/>
                  </a:schemeClr>
                </a:solidFill>
                <a:latin typeface="Calibri" panose="020F0502020204030204" pitchFamily="34" charset="0"/>
                <a:cs typeface="Calibri" panose="020F0502020204030204" pitchFamily="34" charset="0"/>
              </a:rPr>
              <a:t>602millions reads and 30billions bases</a:t>
            </a:r>
          </a:p>
        </p:txBody>
      </p:sp>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a:extLst>
              <a:ext uri="{FF2B5EF4-FFF2-40B4-BE49-F238E27FC236}">
                <a16:creationId xmlns:a16="http://schemas.microsoft.com/office/drawing/2014/main" id="{AAF622A8-52C5-4C03-9186-01F32261D61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01492" y="1445456"/>
            <a:ext cx="7835062" cy="339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51154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37511" y="824518"/>
            <a:ext cx="7983982" cy="464871"/>
          </a:xfrm>
          <a:prstGeom prst="rect">
            <a:avLst/>
          </a:prstGeom>
        </p:spPr>
        <p:txBody>
          <a:bodyPr wrap="square">
            <a:spAutoFit/>
          </a:bodyPr>
          <a:lstStyle/>
          <a:p>
            <a:pPr>
              <a:lnSpc>
                <a:spcPct val="150000"/>
              </a:lnSpc>
              <a:spcAft>
                <a:spcPts val="1200"/>
              </a:spcAft>
            </a:pPr>
            <a:r>
              <a:rPr lang="en-US" altLang="zh-CN" sz="1800" b="1" dirty="0">
                <a:solidFill>
                  <a:schemeClr val="tx1">
                    <a:lumMod val="95000"/>
                    <a:lumOff val="5000"/>
                  </a:schemeClr>
                </a:solidFill>
                <a:latin typeface="Calibri" panose="020F0502020204030204" pitchFamily="34" charset="0"/>
                <a:cs typeface="Calibri" panose="020F0502020204030204" pitchFamily="34" charset="0"/>
              </a:rPr>
              <a:t>The most important step</a:t>
            </a:r>
          </a:p>
        </p:txBody>
      </p:sp>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2" name="Picture 2">
            <a:extLst>
              <a:ext uri="{FF2B5EF4-FFF2-40B4-BE49-F238E27FC236}">
                <a16:creationId xmlns:a16="http://schemas.microsoft.com/office/drawing/2014/main" id="{E06BC5D8-AE8B-44F4-8CB7-6A5FED9076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04875" y="1591688"/>
            <a:ext cx="733425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725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1087100" y="2169074"/>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400" b="1">
                <a:solidFill>
                  <a:schemeClr val="accent1"/>
                </a:solidFill>
                <a:latin typeface="方正兰亭黑_GBK"/>
                <a:ea typeface="方正兰亭黑_GBK"/>
              </a:rPr>
              <a:t>CONTENTS</a:t>
            </a:r>
            <a:endParaRPr lang="zh-CN" altLang="en-US" sz="2400" b="1">
              <a:solidFill>
                <a:schemeClr val="accent1"/>
              </a:solidFill>
              <a:latin typeface="方正兰亭黑_GBK"/>
              <a:ea typeface="方正兰亭黑_GBK"/>
            </a:endParaRPr>
          </a:p>
        </p:txBody>
      </p:sp>
      <p:cxnSp>
        <p:nvCxnSpPr>
          <p:cNvPr id="30" name="直接连接符 29"/>
          <p:cNvCxnSpPr/>
          <p:nvPr/>
        </p:nvCxnSpPr>
        <p:spPr>
          <a:xfrm>
            <a:off x="1199922" y="2636516"/>
            <a:ext cx="35401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A60B765-3B86-45ED-9DF1-2A66995D5D3C}"/>
              </a:ext>
            </a:extLst>
          </p:cNvPr>
          <p:cNvGrpSpPr/>
          <p:nvPr/>
        </p:nvGrpSpPr>
        <p:grpSpPr>
          <a:xfrm>
            <a:off x="5227112" y="774156"/>
            <a:ext cx="2323425" cy="307777"/>
            <a:chOff x="5227112" y="774156"/>
            <a:chExt cx="2323425" cy="307777"/>
          </a:xfrm>
        </p:grpSpPr>
        <p:sp>
          <p:nvSpPr>
            <p:cNvPr id="21" name="椭圆 20"/>
            <p:cNvSpPr/>
            <p:nvPr/>
          </p:nvSpPr>
          <p:spPr>
            <a:xfrm>
              <a:off x="5227112" y="78928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447845" y="774156"/>
              <a:ext cx="2102692" cy="307777"/>
            </a:xfrm>
            <a:prstGeom prst="rect">
              <a:avLst/>
            </a:prstGeom>
          </p:spPr>
          <p:txBody>
            <a:bodyPr wrap="none">
              <a:spAutoFit/>
            </a:bodyPr>
            <a:lstStyle/>
            <a:p>
              <a:r>
                <a:rPr lang="en-US" altLang="zh-CN" sz="1400" dirty="0">
                  <a:solidFill>
                    <a:schemeClr val="accent1"/>
                  </a:solidFill>
                  <a:latin typeface="+mj-ea"/>
                  <a:ea typeface="+mj-ea"/>
                </a:rPr>
                <a:t>01. Paper Introduction</a:t>
              </a:r>
              <a:endParaRPr lang="zh-CN" altLang="en-US" sz="1800" dirty="0">
                <a:solidFill>
                  <a:schemeClr val="accent1"/>
                </a:solidFill>
                <a:latin typeface="+mj-ea"/>
                <a:ea typeface="+mj-ea"/>
              </a:endParaRPr>
            </a:p>
          </p:txBody>
        </p:sp>
      </p:grpSp>
      <p:grpSp>
        <p:nvGrpSpPr>
          <p:cNvPr id="3" name="Group 2">
            <a:extLst>
              <a:ext uri="{FF2B5EF4-FFF2-40B4-BE49-F238E27FC236}">
                <a16:creationId xmlns:a16="http://schemas.microsoft.com/office/drawing/2014/main" id="{90490230-313B-4A2D-9153-C55C86A760C1}"/>
              </a:ext>
            </a:extLst>
          </p:cNvPr>
          <p:cNvGrpSpPr/>
          <p:nvPr/>
        </p:nvGrpSpPr>
        <p:grpSpPr>
          <a:xfrm>
            <a:off x="5227111" y="1532871"/>
            <a:ext cx="1253389" cy="307777"/>
            <a:chOff x="5227111" y="1552419"/>
            <a:chExt cx="1253389" cy="307777"/>
          </a:xfrm>
        </p:grpSpPr>
        <p:sp>
          <p:nvSpPr>
            <p:cNvPr id="22" name="椭圆 21"/>
            <p:cNvSpPr/>
            <p:nvPr/>
          </p:nvSpPr>
          <p:spPr>
            <a:xfrm>
              <a:off x="5227111" y="1578353"/>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447845" y="1552419"/>
              <a:ext cx="1032655" cy="307777"/>
            </a:xfrm>
            <a:prstGeom prst="rect">
              <a:avLst/>
            </a:prstGeom>
          </p:spPr>
          <p:txBody>
            <a:bodyPr wrap="none">
              <a:spAutoFit/>
            </a:bodyPr>
            <a:lstStyle/>
            <a:p>
              <a:r>
                <a:rPr lang="en-US" altLang="zh-CN" sz="1400" dirty="0">
                  <a:solidFill>
                    <a:schemeClr val="accent1"/>
                  </a:solidFill>
                  <a:latin typeface="+mj-ea"/>
                  <a:ea typeface="+mj-ea"/>
                </a:rPr>
                <a:t>02. Inputs</a:t>
              </a:r>
              <a:endParaRPr lang="zh-CN" altLang="en-US" sz="1800" dirty="0">
                <a:solidFill>
                  <a:schemeClr val="accent1"/>
                </a:solidFill>
                <a:latin typeface="+mj-ea"/>
                <a:ea typeface="+mj-ea"/>
              </a:endParaRPr>
            </a:p>
          </p:txBody>
        </p:sp>
      </p:grpSp>
      <p:grpSp>
        <p:nvGrpSpPr>
          <p:cNvPr id="4" name="Group 3">
            <a:extLst>
              <a:ext uri="{FF2B5EF4-FFF2-40B4-BE49-F238E27FC236}">
                <a16:creationId xmlns:a16="http://schemas.microsoft.com/office/drawing/2014/main" id="{60035023-942C-4D16-AD4B-2F5E3B9B615D}"/>
              </a:ext>
            </a:extLst>
          </p:cNvPr>
          <p:cNvGrpSpPr/>
          <p:nvPr/>
        </p:nvGrpSpPr>
        <p:grpSpPr>
          <a:xfrm>
            <a:off x="5227111" y="2291586"/>
            <a:ext cx="1505253" cy="307777"/>
            <a:chOff x="5227111" y="2108165"/>
            <a:chExt cx="1505253" cy="307777"/>
          </a:xfrm>
        </p:grpSpPr>
        <p:sp>
          <p:nvSpPr>
            <p:cNvPr id="47" name="椭圆 46"/>
            <p:cNvSpPr/>
            <p:nvPr/>
          </p:nvSpPr>
          <p:spPr>
            <a:xfrm>
              <a:off x="5227111" y="213409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447845" y="2108165"/>
              <a:ext cx="1284519" cy="307777"/>
            </a:xfrm>
            <a:prstGeom prst="rect">
              <a:avLst/>
            </a:prstGeom>
          </p:spPr>
          <p:txBody>
            <a:bodyPr wrap="none">
              <a:spAutoFit/>
            </a:bodyPr>
            <a:lstStyle/>
            <a:p>
              <a:r>
                <a:rPr lang="en-US" altLang="zh-CN" sz="1400" dirty="0">
                  <a:solidFill>
                    <a:schemeClr val="accent1"/>
                  </a:solidFill>
                  <a:latin typeface="+mj-ea"/>
                  <a:ea typeface="+mj-ea"/>
                </a:rPr>
                <a:t>03. Packages</a:t>
              </a:r>
              <a:endParaRPr lang="zh-CN" altLang="en-US" sz="1800" dirty="0">
                <a:solidFill>
                  <a:schemeClr val="accent1"/>
                </a:solidFill>
                <a:latin typeface="+mj-ea"/>
                <a:ea typeface="+mj-ea"/>
              </a:endParaRPr>
            </a:p>
          </p:txBody>
        </p:sp>
      </p:grpSp>
      <p:grpSp>
        <p:nvGrpSpPr>
          <p:cNvPr id="6" name="Group 5">
            <a:extLst>
              <a:ext uri="{FF2B5EF4-FFF2-40B4-BE49-F238E27FC236}">
                <a16:creationId xmlns:a16="http://schemas.microsoft.com/office/drawing/2014/main" id="{5FDADB53-02CB-433C-9F5C-4B162B5C26AD}"/>
              </a:ext>
            </a:extLst>
          </p:cNvPr>
          <p:cNvGrpSpPr/>
          <p:nvPr/>
        </p:nvGrpSpPr>
        <p:grpSpPr>
          <a:xfrm>
            <a:off x="5227111" y="3809015"/>
            <a:ext cx="2008403" cy="307777"/>
            <a:chOff x="5227111" y="3809015"/>
            <a:chExt cx="2008403" cy="307777"/>
          </a:xfrm>
        </p:grpSpPr>
        <p:sp>
          <p:nvSpPr>
            <p:cNvPr id="51" name="椭圆 50"/>
            <p:cNvSpPr/>
            <p:nvPr/>
          </p:nvSpPr>
          <p:spPr>
            <a:xfrm>
              <a:off x="5227111" y="383494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447845" y="3809015"/>
              <a:ext cx="1787669" cy="307777"/>
            </a:xfrm>
            <a:prstGeom prst="rect">
              <a:avLst/>
            </a:prstGeom>
          </p:spPr>
          <p:txBody>
            <a:bodyPr wrap="none">
              <a:spAutoFit/>
            </a:bodyPr>
            <a:lstStyle/>
            <a:p>
              <a:r>
                <a:rPr lang="en-US" altLang="zh-CN" sz="1400" dirty="0">
                  <a:solidFill>
                    <a:schemeClr val="accent1"/>
                  </a:solidFill>
                  <a:latin typeface="+mj-ea"/>
                  <a:ea typeface="+mj-ea"/>
                </a:rPr>
                <a:t>05. Reproducibility</a:t>
              </a:r>
              <a:endParaRPr lang="zh-CN" altLang="en-US" sz="1800" dirty="0">
                <a:solidFill>
                  <a:schemeClr val="accent1"/>
                </a:solidFill>
                <a:latin typeface="+mj-ea"/>
                <a:ea typeface="+mj-ea"/>
              </a:endParaRPr>
            </a:p>
          </p:txBody>
        </p:sp>
      </p:grpSp>
      <p:grpSp>
        <p:nvGrpSpPr>
          <p:cNvPr id="5" name="Group 4">
            <a:extLst>
              <a:ext uri="{FF2B5EF4-FFF2-40B4-BE49-F238E27FC236}">
                <a16:creationId xmlns:a16="http://schemas.microsoft.com/office/drawing/2014/main" id="{8B32D53D-B7D3-4E9D-A611-D4E4CA8F29E7}"/>
              </a:ext>
            </a:extLst>
          </p:cNvPr>
          <p:cNvGrpSpPr/>
          <p:nvPr/>
        </p:nvGrpSpPr>
        <p:grpSpPr>
          <a:xfrm>
            <a:off x="5227111" y="3050301"/>
            <a:ext cx="1320074" cy="307777"/>
            <a:chOff x="5227111" y="2842587"/>
            <a:chExt cx="1320074" cy="307777"/>
          </a:xfrm>
        </p:grpSpPr>
        <p:sp>
          <p:nvSpPr>
            <p:cNvPr id="17" name="椭圆 50">
              <a:extLst>
                <a:ext uri="{FF2B5EF4-FFF2-40B4-BE49-F238E27FC236}">
                  <a16:creationId xmlns:a16="http://schemas.microsoft.com/office/drawing/2014/main" id="{111CE6DF-399B-412B-941D-99795DBDB39D}"/>
                </a:ext>
              </a:extLst>
            </p:cNvPr>
            <p:cNvSpPr/>
            <p:nvPr/>
          </p:nvSpPr>
          <p:spPr>
            <a:xfrm>
              <a:off x="5227111" y="2868521"/>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52">
              <a:extLst>
                <a:ext uri="{FF2B5EF4-FFF2-40B4-BE49-F238E27FC236}">
                  <a16:creationId xmlns:a16="http://schemas.microsoft.com/office/drawing/2014/main" id="{649B325F-3441-4CE6-A266-209A7BC29E79}"/>
                </a:ext>
              </a:extLst>
            </p:cNvPr>
            <p:cNvSpPr/>
            <p:nvPr/>
          </p:nvSpPr>
          <p:spPr>
            <a:xfrm>
              <a:off x="5447845" y="2842587"/>
              <a:ext cx="1099340" cy="307777"/>
            </a:xfrm>
            <a:prstGeom prst="rect">
              <a:avLst/>
            </a:prstGeom>
          </p:spPr>
          <p:txBody>
            <a:bodyPr wrap="none">
              <a:spAutoFit/>
            </a:bodyPr>
            <a:lstStyle/>
            <a:p>
              <a:r>
                <a:rPr lang="en-US" altLang="zh-CN" sz="1400" dirty="0">
                  <a:solidFill>
                    <a:schemeClr val="accent1"/>
                  </a:solidFill>
                  <a:latin typeface="+mj-ea"/>
                  <a:ea typeface="+mj-ea"/>
                </a:rPr>
                <a:t>04. Results</a:t>
              </a:r>
              <a:endParaRPr lang="zh-CN" altLang="en-US" sz="1800" dirty="0">
                <a:solidFill>
                  <a:schemeClr val="accent1"/>
                </a:solidFill>
                <a:latin typeface="+mj-ea"/>
                <a:ea typeface="+mj-ea"/>
              </a:endParaRPr>
            </a:p>
          </p:txBody>
        </p:sp>
      </p:grpSp>
      <p:pic>
        <p:nvPicPr>
          <p:cNvPr id="24" name="Picture 23">
            <a:extLst>
              <a:ext uri="{FF2B5EF4-FFF2-40B4-BE49-F238E27FC236}">
                <a16:creationId xmlns:a16="http://schemas.microsoft.com/office/drawing/2014/main" id="{BA5DE81A-C7A4-4979-997B-2D88EC2E55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6444" y1="8529" x2="12667" y2="36034"/>
                        <a14:backgroundMark x1="12667" y1="36034" x2="12667" y2="36034"/>
                        <a14:backgroundMark x1="86889" y1="17271" x2="96889" y2="45416"/>
                        <a14:backgroundMark x1="94889" y1="73987" x2="80222" y2="92111"/>
                        <a14:backgroundMark x1="80222" y1="92111" x2="80222" y2="92111"/>
                        <a14:backgroundMark x1="87556" y1="80597" x2="80000" y2="85714"/>
                        <a14:backgroundMark x1="18444" y1="82729" x2="3333" y2="72281"/>
                        <a14:backgroundMark x1="16000" y1="91258" x2="7111" y2="85288"/>
                      </a14:backgroundRemoval>
                    </a14:imgEffect>
                    <a14:imgEffect>
                      <a14:sharpenSoften amount="25000"/>
                    </a14:imgEffect>
                    <a14:imgEffect>
                      <a14:brightnessContrast contrast="40000"/>
                    </a14:imgEffect>
                  </a14:imgLayer>
                </a14:imgProps>
              </a:ext>
            </a:extLst>
          </a:blip>
          <a:stretch>
            <a:fillRect/>
          </a:stretch>
        </p:blipFill>
        <p:spPr>
          <a:xfrm rot="2616240">
            <a:off x="789061" y="2411442"/>
            <a:ext cx="596078" cy="621245"/>
          </a:xfrm>
          <a:prstGeom prst="rect">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1DB0B3B9-5F77-4423-B38A-0F5A0F379429}"/>
              </a:ext>
            </a:extLst>
          </p:cNvPr>
          <p:cNvSpPr txBox="1"/>
          <p:nvPr/>
        </p:nvSpPr>
        <p:spPr>
          <a:xfrm>
            <a:off x="337511" y="1424329"/>
            <a:ext cx="8875257" cy="877163"/>
          </a:xfrm>
          <a:prstGeom prst="rect">
            <a:avLst/>
          </a:prstGeom>
          <a:noFill/>
        </p:spPr>
        <p:txBody>
          <a:bodyPr wrap="square">
            <a:spAutoFit/>
          </a:bodyPr>
          <a:lstStyle/>
          <a:p>
            <a:pPr>
              <a:lnSpc>
                <a:spcPct val="200000"/>
              </a:lnSpc>
            </a:pPr>
            <a:r>
              <a:rPr lang="en-US" altLang="zh-TW" sz="1800" dirty="0">
                <a:latin typeface="Calibri" panose="020F0502020204030204" pitchFamily="34" charset="0"/>
                <a:cs typeface="Calibri" panose="020F0502020204030204" pitchFamily="34" charset="0"/>
              </a:rPr>
              <a:t>##build sub </a:t>
            </a:r>
            <a:r>
              <a:rPr lang="en-US" altLang="zh-TW" sz="1800" dirty="0" err="1">
                <a:latin typeface="Calibri" panose="020F0502020204030204" pitchFamily="34" charset="0"/>
                <a:cs typeface="Calibri" panose="020F0502020204030204" pitchFamily="34" charset="0"/>
              </a:rPr>
              <a:t>sam</a:t>
            </a:r>
            <a:r>
              <a:rPr lang="en-US" altLang="zh-TW" sz="1800" dirty="0">
                <a:latin typeface="Calibri" panose="020F0502020204030204" pitchFamily="34" charset="0"/>
                <a:cs typeface="Calibri" panose="020F0502020204030204" pitchFamily="34" charset="0"/>
              </a:rPr>
              <a:t>(not finish)</a:t>
            </a:r>
          </a:p>
          <a:p>
            <a:r>
              <a:rPr lang="en-US" altLang="zh-TW" sz="1500" dirty="0">
                <a:latin typeface="Calibri" panose="020F0502020204030204" pitchFamily="34" charset="0"/>
                <a:cs typeface="Calibri" panose="020F0502020204030204" pitchFamily="34" charset="0"/>
              </a:rPr>
              <a:t>$ bwa mem ref/</a:t>
            </a:r>
            <a:r>
              <a:rPr lang="en-US" altLang="zh-TW" sz="1500" dirty="0" err="1">
                <a:latin typeface="Calibri" panose="020F0502020204030204" pitchFamily="34" charset="0"/>
                <a:cs typeface="Calibri" panose="020F0502020204030204" pitchFamily="34" charset="0"/>
              </a:rPr>
              <a:t>ref.fa</a:t>
            </a:r>
            <a:r>
              <a:rPr lang="en-US" altLang="zh-TW" sz="1500" dirty="0">
                <a:latin typeface="Calibri" panose="020F0502020204030204" pitchFamily="34" charset="0"/>
                <a:cs typeface="Calibri" panose="020F0502020204030204" pitchFamily="34" charset="0"/>
              </a:rPr>
              <a:t> SRR5579177_1_rep.fastq.gz SRR5579177_2_rep.fastq.gz &gt; alignment/SRR5579177.sam</a:t>
            </a:r>
          </a:p>
        </p:txBody>
      </p:sp>
      <p:sp>
        <p:nvSpPr>
          <p:cNvPr id="21" name="TextBox 20">
            <a:extLst>
              <a:ext uri="{FF2B5EF4-FFF2-40B4-BE49-F238E27FC236}">
                <a16:creationId xmlns:a16="http://schemas.microsoft.com/office/drawing/2014/main" id="{09B89666-0CA4-47E8-8C19-6665FC0DC44F}"/>
              </a:ext>
            </a:extLst>
          </p:cNvPr>
          <p:cNvSpPr txBox="1"/>
          <p:nvPr/>
        </p:nvSpPr>
        <p:spPr>
          <a:xfrm>
            <a:off x="359098" y="4070561"/>
            <a:ext cx="4605866" cy="646331"/>
          </a:xfrm>
          <a:prstGeom prst="rect">
            <a:avLst/>
          </a:prstGeom>
          <a:noFill/>
        </p:spPr>
        <p:txBody>
          <a:bodyPr wrap="square">
            <a:spAutoFit/>
          </a:bodyPr>
          <a:lstStyle>
            <a:defPPr>
              <a:defRPr lang="zh-CN"/>
            </a:defPPr>
            <a:lvl1pPr>
              <a:defRPr sz="1800">
                <a:latin typeface="Calibri" panose="020F0502020204030204" pitchFamily="34" charset="0"/>
                <a:cs typeface="Calibri" panose="020F0502020204030204" pitchFamily="34" charset="0"/>
              </a:defRPr>
            </a:lvl1pPr>
          </a:lstStyle>
          <a:p>
            <a:r>
              <a:rPr lang="en-US" altLang="zh-TW" dirty="0">
                <a:solidFill>
                  <a:srgbClr val="C00000"/>
                </a:solidFill>
              </a:rPr>
              <a:t>600 millions / 200 thousands = 3,000</a:t>
            </a:r>
          </a:p>
          <a:p>
            <a:r>
              <a:rPr lang="en-US" altLang="zh-TW" dirty="0">
                <a:solidFill>
                  <a:srgbClr val="C00000"/>
                </a:solidFill>
              </a:rPr>
              <a:t>2.5minute * 3,000 = 125hr = 5days…</a:t>
            </a:r>
          </a:p>
        </p:txBody>
      </p:sp>
      <p:pic>
        <p:nvPicPr>
          <p:cNvPr id="6150" name="Picture 6">
            <a:extLst>
              <a:ext uri="{FF2B5EF4-FFF2-40B4-BE49-F238E27FC236}">
                <a16:creationId xmlns:a16="http://schemas.microsoft.com/office/drawing/2014/main" id="{BDF70C3A-4CE3-4AC5-89C1-215265918F4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37511" y="2521052"/>
            <a:ext cx="8646955" cy="107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50669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1DB0B3B9-5F77-4423-B38A-0F5A0F379429}"/>
              </a:ext>
            </a:extLst>
          </p:cNvPr>
          <p:cNvSpPr txBox="1"/>
          <p:nvPr/>
        </p:nvSpPr>
        <p:spPr>
          <a:xfrm>
            <a:off x="337511" y="1464897"/>
            <a:ext cx="8875257" cy="369332"/>
          </a:xfrm>
          <a:prstGeom prst="rect">
            <a:avLst/>
          </a:prstGeom>
          <a:noFill/>
        </p:spPr>
        <p:txBody>
          <a:bodyPr wrap="square">
            <a:spAutoFit/>
          </a:bodyPr>
          <a:lstStyle/>
          <a:p>
            <a:r>
              <a:rPr lang="en-US" altLang="zh-TW" sz="1800" dirty="0">
                <a:latin typeface="Calibri" panose="020F0502020204030204" pitchFamily="34" charset="0"/>
                <a:cs typeface="Calibri" panose="020F0502020204030204" pitchFamily="34" charset="0"/>
              </a:rPr>
              <a:t>Build separate </a:t>
            </a:r>
            <a:r>
              <a:rPr lang="en-US" altLang="zh-TW" sz="1800" dirty="0" err="1">
                <a:latin typeface="Calibri" panose="020F0502020204030204" pitchFamily="34" charset="0"/>
                <a:cs typeface="Calibri" panose="020F0502020204030204" pitchFamily="34" charset="0"/>
              </a:rPr>
              <a:t>sam</a:t>
            </a:r>
            <a:endParaRPr lang="en-US" altLang="zh-TW" sz="1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9B89666-0CA4-47E8-8C19-6665FC0DC44F}"/>
              </a:ext>
            </a:extLst>
          </p:cNvPr>
          <p:cNvSpPr txBox="1"/>
          <p:nvPr/>
        </p:nvSpPr>
        <p:spPr>
          <a:xfrm>
            <a:off x="359098" y="4070561"/>
            <a:ext cx="4605866" cy="646331"/>
          </a:xfrm>
          <a:prstGeom prst="rect">
            <a:avLst/>
          </a:prstGeom>
          <a:noFill/>
        </p:spPr>
        <p:txBody>
          <a:bodyPr wrap="square">
            <a:spAutoFit/>
          </a:bodyPr>
          <a:lstStyle>
            <a:defPPr>
              <a:defRPr lang="zh-CN"/>
            </a:defPPr>
            <a:lvl1pPr>
              <a:defRPr sz="1800">
                <a:latin typeface="Calibri" panose="020F0502020204030204" pitchFamily="34" charset="0"/>
                <a:cs typeface="Calibri" panose="020F0502020204030204" pitchFamily="34" charset="0"/>
              </a:defRPr>
            </a:lvl1pPr>
          </a:lstStyle>
          <a:p>
            <a:r>
              <a:rPr lang="en-US" altLang="zh-TW" dirty="0">
                <a:solidFill>
                  <a:srgbClr val="C00000"/>
                </a:solidFill>
              </a:rPr>
              <a:t>600 millions / 200 thousands = 3,000</a:t>
            </a:r>
          </a:p>
          <a:p>
            <a:r>
              <a:rPr lang="en-US" altLang="zh-TW" dirty="0">
                <a:solidFill>
                  <a:srgbClr val="C00000"/>
                </a:solidFill>
              </a:rPr>
              <a:t>7sec * 3,000 = 350mins = 5.83 </a:t>
            </a:r>
            <a:r>
              <a:rPr lang="en-US" altLang="zh-TW" dirty="0" err="1">
                <a:solidFill>
                  <a:srgbClr val="C00000"/>
                </a:solidFill>
              </a:rPr>
              <a:t>hrs</a:t>
            </a:r>
            <a:endParaRPr lang="en-US" altLang="zh-TW" dirty="0">
              <a:solidFill>
                <a:srgbClr val="C00000"/>
              </a:solidFill>
            </a:endParaRPr>
          </a:p>
        </p:txBody>
      </p:sp>
      <p:pic>
        <p:nvPicPr>
          <p:cNvPr id="6148" name="Picture 4">
            <a:extLst>
              <a:ext uri="{FF2B5EF4-FFF2-40B4-BE49-F238E27FC236}">
                <a16:creationId xmlns:a16="http://schemas.microsoft.com/office/drawing/2014/main" id="{126F4F94-52F8-4A04-8E42-77C8AD3C69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59098" y="2191152"/>
            <a:ext cx="8388800" cy="142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69841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1DB0B3B9-5F77-4423-B38A-0F5A0F379429}"/>
              </a:ext>
            </a:extLst>
          </p:cNvPr>
          <p:cNvSpPr txBox="1"/>
          <p:nvPr/>
        </p:nvSpPr>
        <p:spPr>
          <a:xfrm>
            <a:off x="337511" y="878590"/>
            <a:ext cx="8875257" cy="369332"/>
          </a:xfrm>
          <a:prstGeom prst="rect">
            <a:avLst/>
          </a:prstGeom>
          <a:noFill/>
        </p:spPr>
        <p:txBody>
          <a:bodyPr wrap="square">
            <a:spAutoFit/>
          </a:bodyPr>
          <a:lstStyle/>
          <a:p>
            <a:r>
              <a:rPr lang="en-US" altLang="zh-TW" sz="1800" dirty="0" err="1">
                <a:latin typeface="Calibri" panose="020F0502020204030204" pitchFamily="34" charset="0"/>
                <a:cs typeface="Calibri" panose="020F0502020204030204" pitchFamily="34" charset="0"/>
              </a:rPr>
              <a:t>Buildmatrix</a:t>
            </a:r>
            <a:r>
              <a:rPr lang="en-US" altLang="zh-TW" sz="1800" dirty="0">
                <a:latin typeface="Calibri" panose="020F0502020204030204" pitchFamily="34" charset="0"/>
                <a:cs typeface="Calibri" panose="020F0502020204030204" pitchFamily="34" charset="0"/>
              </a:rPr>
              <a:t>-(not finish)</a:t>
            </a:r>
          </a:p>
        </p:txBody>
      </p:sp>
      <p:pic>
        <p:nvPicPr>
          <p:cNvPr id="8194" name="Picture 2">
            <a:extLst>
              <a:ext uri="{FF2B5EF4-FFF2-40B4-BE49-F238E27FC236}">
                <a16:creationId xmlns:a16="http://schemas.microsoft.com/office/drawing/2014/main" id="{82D02C34-743D-4966-B3AD-417123DA5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98" y="1467501"/>
            <a:ext cx="7317391" cy="339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572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4202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err="1">
                <a:solidFill>
                  <a:schemeClr val="accent1"/>
                </a:solidFill>
                <a:latin typeface="方正兰亭黑_GBK"/>
                <a:ea typeface="方正兰亭黑_GBK"/>
              </a:rPr>
              <a:t>HiCExplorer</a:t>
            </a:r>
            <a:r>
              <a:rPr lang="en-US" altLang="zh-CN" sz="1600" dirty="0">
                <a:solidFill>
                  <a:schemeClr val="accent1"/>
                </a:solidFill>
                <a:latin typeface="方正兰亭黑_GBK"/>
                <a:ea typeface="方正兰亭黑_GBK"/>
              </a:rPr>
              <a:t>-sequence alignment needed</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1DB0B3B9-5F77-4423-B38A-0F5A0F379429}"/>
              </a:ext>
            </a:extLst>
          </p:cNvPr>
          <p:cNvSpPr txBox="1"/>
          <p:nvPr/>
        </p:nvSpPr>
        <p:spPr>
          <a:xfrm>
            <a:off x="337511" y="878590"/>
            <a:ext cx="8875257" cy="646331"/>
          </a:xfrm>
          <a:prstGeom prst="rect">
            <a:avLst/>
          </a:prstGeom>
          <a:noFill/>
        </p:spPr>
        <p:txBody>
          <a:bodyPr wrap="square">
            <a:spAutoFit/>
          </a:bodyPr>
          <a:lstStyle/>
          <a:p>
            <a:pPr rtl="0">
              <a:spcBef>
                <a:spcPts val="0"/>
              </a:spcBef>
              <a:spcAft>
                <a:spcPts val="0"/>
              </a:spcAft>
            </a:pPr>
            <a:r>
              <a:rPr lang="en-US" altLang="zh-TW" sz="1800" b="0" i="0" u="none" strike="noStrike" dirty="0" err="1">
                <a:solidFill>
                  <a:srgbClr val="000000"/>
                </a:solidFill>
                <a:effectLst/>
                <a:latin typeface="Arial" panose="020B0604020202020204" pitchFamily="34" charset="0"/>
              </a:rPr>
              <a:t>PlotMatrix</a:t>
            </a:r>
            <a:r>
              <a:rPr lang="en-US" altLang="zh-TW" sz="1800" b="0" i="0" u="none" strike="noStrike" dirty="0">
                <a:solidFill>
                  <a:srgbClr val="000000"/>
                </a:solidFill>
                <a:effectLst/>
                <a:latin typeface="Arial" panose="020B0604020202020204" pitchFamily="34" charset="0"/>
              </a:rPr>
              <a:t>(heat map)</a:t>
            </a:r>
            <a:endParaRPr lang="en-US" altLang="zh-TW" sz="2400" b="0" dirty="0">
              <a:effectLst/>
            </a:endParaRPr>
          </a:p>
          <a:p>
            <a:endParaRPr lang="en-US" altLang="zh-TW" sz="1800" dirty="0">
              <a:latin typeface="Calibri" panose="020F0502020204030204" pitchFamily="34" charset="0"/>
              <a:cs typeface="Calibri" panose="020F0502020204030204" pitchFamily="34" charset="0"/>
            </a:endParaRPr>
          </a:p>
        </p:txBody>
      </p:sp>
      <p:pic>
        <p:nvPicPr>
          <p:cNvPr id="9218" name="Picture 2">
            <a:extLst>
              <a:ext uri="{FF2B5EF4-FFF2-40B4-BE49-F238E27FC236}">
                <a16:creationId xmlns:a16="http://schemas.microsoft.com/office/drawing/2014/main" id="{DE30BD17-BE11-482F-913E-9CAD78936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8" y="1466683"/>
            <a:ext cx="6506693" cy="339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54780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a:solidFill>
                  <a:schemeClr val="bg1"/>
                </a:solidFill>
              </a:rPr>
              <a:t>Juicer</a:t>
            </a:r>
            <a:endParaRPr lang="en-US" altLang="zh-TW" sz="4000" dirty="0">
              <a:solidFill>
                <a:schemeClr val="bg1"/>
              </a:solidFill>
            </a:endParaRP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Tree>
    <p:extLst>
      <p:ext uri="{BB962C8B-B14F-4D97-AF65-F5344CB8AC3E}">
        <p14:creationId xmlns:p14="http://schemas.microsoft.com/office/powerpoint/2010/main" val="1935774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Package : 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Rounded Corners 1">
            <a:extLst>
              <a:ext uri="{FF2B5EF4-FFF2-40B4-BE49-F238E27FC236}">
                <a16:creationId xmlns:a16="http://schemas.microsoft.com/office/drawing/2014/main" id="{F191E48C-3A7D-4AD8-A047-F9D691000194}"/>
              </a:ext>
            </a:extLst>
          </p:cNvPr>
          <p:cNvSpPr/>
          <p:nvPr/>
        </p:nvSpPr>
        <p:spPr>
          <a:xfrm>
            <a:off x="729509" y="1560468"/>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Install</a:t>
            </a:r>
            <a:endParaRPr lang="zh-TW" altLang="en-US" sz="2000" b="1" dirty="0"/>
          </a:p>
        </p:txBody>
      </p:sp>
      <p:cxnSp>
        <p:nvCxnSpPr>
          <p:cNvPr id="6" name="Straight Arrow Connector 5">
            <a:extLst>
              <a:ext uri="{FF2B5EF4-FFF2-40B4-BE49-F238E27FC236}">
                <a16:creationId xmlns:a16="http://schemas.microsoft.com/office/drawing/2014/main" id="{66D0381C-E4A4-45AE-AACB-4895E5E16E2A}"/>
              </a:ext>
            </a:extLst>
          </p:cNvPr>
          <p:cNvCxnSpPr>
            <a:cxnSpLocks/>
            <a:stCxn id="2" idx="3"/>
            <a:endCxn id="22" idx="1"/>
          </p:cNvCxnSpPr>
          <p:nvPr/>
        </p:nvCxnSpPr>
        <p:spPr>
          <a:xfrm flipV="1">
            <a:off x="2084176" y="1929468"/>
            <a:ext cx="1810490" cy="9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01431B81-DEDD-43F6-ABE1-D3F8D04B1457}"/>
              </a:ext>
            </a:extLst>
          </p:cNvPr>
          <p:cNvSpPr/>
          <p:nvPr/>
        </p:nvSpPr>
        <p:spPr>
          <a:xfrm>
            <a:off x="3894666" y="1551290"/>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Process File</a:t>
            </a:r>
            <a:endParaRPr lang="zh-TW" altLang="en-US" sz="2000" b="1" dirty="0"/>
          </a:p>
        </p:txBody>
      </p:sp>
      <p:sp>
        <p:nvSpPr>
          <p:cNvPr id="23" name="Rectangle: Rounded Corners 22">
            <a:extLst>
              <a:ext uri="{FF2B5EF4-FFF2-40B4-BE49-F238E27FC236}">
                <a16:creationId xmlns:a16="http://schemas.microsoft.com/office/drawing/2014/main" id="{669FB210-866D-4EC9-AAFD-6658883BE8B5}"/>
              </a:ext>
            </a:extLst>
          </p:cNvPr>
          <p:cNvSpPr/>
          <p:nvPr/>
        </p:nvSpPr>
        <p:spPr>
          <a:xfrm>
            <a:off x="6764214" y="1551289"/>
            <a:ext cx="1354667"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Run</a:t>
            </a:r>
            <a:endParaRPr lang="zh-TW" altLang="en-US" sz="2000" b="1" dirty="0"/>
          </a:p>
        </p:txBody>
      </p:sp>
      <p:cxnSp>
        <p:nvCxnSpPr>
          <p:cNvPr id="24" name="Straight Arrow Connector 23">
            <a:extLst>
              <a:ext uri="{FF2B5EF4-FFF2-40B4-BE49-F238E27FC236}">
                <a16:creationId xmlns:a16="http://schemas.microsoft.com/office/drawing/2014/main" id="{7EFED7F6-2287-433D-BAD3-E98FFFC7B601}"/>
              </a:ext>
            </a:extLst>
          </p:cNvPr>
          <p:cNvCxnSpPr>
            <a:cxnSpLocks/>
            <a:stCxn id="22" idx="3"/>
            <a:endCxn id="23" idx="1"/>
          </p:cNvCxnSpPr>
          <p:nvPr/>
        </p:nvCxnSpPr>
        <p:spPr>
          <a:xfrm flipV="1">
            <a:off x="5249333" y="1929467"/>
            <a:ext cx="15148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D0822EB-D21D-4BC4-8983-1ED70CC4A3CF}"/>
              </a:ext>
            </a:extLst>
          </p:cNvPr>
          <p:cNvSpPr txBox="1"/>
          <p:nvPr/>
        </p:nvSpPr>
        <p:spPr>
          <a:xfrm>
            <a:off x="706970" y="2492326"/>
            <a:ext cx="1343353" cy="1028423"/>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0"/>
              </a:spcAft>
            </a:pPr>
            <a:r>
              <a:rPr lang="en-US" altLang="zh-TW" sz="1400" dirty="0"/>
              <a:t>Juicer </a:t>
            </a:r>
          </a:p>
          <a:p>
            <a:pPr>
              <a:spcAft>
                <a:spcPts val="0"/>
              </a:spcAft>
            </a:pPr>
            <a:r>
              <a:rPr lang="en-US" altLang="zh-TW" sz="1400" dirty="0"/>
              <a:t>BWA</a:t>
            </a:r>
          </a:p>
          <a:p>
            <a:pPr>
              <a:spcAft>
                <a:spcPts val="0"/>
              </a:spcAft>
            </a:pPr>
            <a:r>
              <a:rPr lang="en-US" altLang="zh-TW" sz="1400" dirty="0"/>
              <a:t>Java</a:t>
            </a:r>
          </a:p>
        </p:txBody>
      </p:sp>
      <p:sp>
        <p:nvSpPr>
          <p:cNvPr id="31" name="TextBox 30">
            <a:extLst>
              <a:ext uri="{FF2B5EF4-FFF2-40B4-BE49-F238E27FC236}">
                <a16:creationId xmlns:a16="http://schemas.microsoft.com/office/drawing/2014/main" id="{2E969C68-5F1A-4A9B-AA90-D66D4B0DD047}"/>
              </a:ext>
            </a:extLst>
          </p:cNvPr>
          <p:cNvSpPr txBox="1"/>
          <p:nvPr/>
        </p:nvSpPr>
        <p:spPr>
          <a:xfrm>
            <a:off x="3336490" y="2571750"/>
            <a:ext cx="3056826" cy="705258"/>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4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Reference Genome index (BWA)</a:t>
            </a:r>
          </a:p>
          <a:p>
            <a:r>
              <a:rPr lang="en-US" altLang="zh-TW" dirty="0"/>
              <a:t>restriction sites information</a:t>
            </a:r>
          </a:p>
        </p:txBody>
      </p:sp>
      <p:cxnSp>
        <p:nvCxnSpPr>
          <p:cNvPr id="37" name="Straight Arrow Connector 36">
            <a:extLst>
              <a:ext uri="{FF2B5EF4-FFF2-40B4-BE49-F238E27FC236}">
                <a16:creationId xmlns:a16="http://schemas.microsoft.com/office/drawing/2014/main" id="{CB9E37EE-7A96-4222-A83D-A1F55A02578D}"/>
              </a:ext>
            </a:extLst>
          </p:cNvPr>
          <p:cNvCxnSpPr>
            <a:cxnSpLocks/>
            <a:stCxn id="23" idx="2"/>
            <a:endCxn id="25" idx="0"/>
          </p:cNvCxnSpPr>
          <p:nvPr/>
        </p:nvCxnSpPr>
        <p:spPr>
          <a:xfrm>
            <a:off x="7441548" y="2307644"/>
            <a:ext cx="0" cy="1079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46F4B885-66A8-473D-85B2-F4F9A746100C}"/>
              </a:ext>
            </a:extLst>
          </p:cNvPr>
          <p:cNvSpPr/>
          <p:nvPr/>
        </p:nvSpPr>
        <p:spPr>
          <a:xfrm>
            <a:off x="6664784" y="3386701"/>
            <a:ext cx="1553528" cy="756355"/>
          </a:xfrm>
          <a:prstGeom prst="roundRect">
            <a:avLst/>
          </a:prstGeom>
          <a:solidFill>
            <a:srgbClr val="27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Visualization</a:t>
            </a:r>
            <a:endParaRPr lang="zh-TW" altLang="en-US" sz="2000" b="1" dirty="0"/>
          </a:p>
        </p:txBody>
      </p:sp>
      <p:sp>
        <p:nvSpPr>
          <p:cNvPr id="30" name="TextBox 29">
            <a:extLst>
              <a:ext uri="{FF2B5EF4-FFF2-40B4-BE49-F238E27FC236}">
                <a16:creationId xmlns:a16="http://schemas.microsoft.com/office/drawing/2014/main" id="{5A735AF7-F5D0-4160-AD87-3D4E896B5DFF}"/>
              </a:ext>
            </a:extLst>
          </p:cNvPr>
          <p:cNvSpPr txBox="1"/>
          <p:nvPr/>
        </p:nvSpPr>
        <p:spPr>
          <a:xfrm>
            <a:off x="6862601" y="4143056"/>
            <a:ext cx="1157891" cy="382092"/>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4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err="1"/>
              <a:t>JuiceBox</a:t>
            </a:r>
            <a:endParaRPr lang="en-US" altLang="zh-TW" dirty="0"/>
          </a:p>
        </p:txBody>
      </p:sp>
    </p:spTree>
    <p:extLst>
      <p:ext uri="{BB962C8B-B14F-4D97-AF65-F5344CB8AC3E}">
        <p14:creationId xmlns:p14="http://schemas.microsoft.com/office/powerpoint/2010/main" val="65856823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Juicer-Install</a:t>
            </a:r>
          </a:p>
        </p:txBody>
      </p:sp>
      <p:sp>
        <p:nvSpPr>
          <p:cNvPr id="29" name="TextBox 28">
            <a:extLst>
              <a:ext uri="{FF2B5EF4-FFF2-40B4-BE49-F238E27FC236}">
                <a16:creationId xmlns:a16="http://schemas.microsoft.com/office/drawing/2014/main" id="{5644BC25-9F87-4AFA-91B9-A4419E30A977}"/>
              </a:ext>
            </a:extLst>
          </p:cNvPr>
          <p:cNvSpPr txBox="1"/>
          <p:nvPr/>
        </p:nvSpPr>
        <p:spPr>
          <a:xfrm>
            <a:off x="337511" y="1907222"/>
            <a:ext cx="8664741" cy="2957861"/>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marL="0" indent="0">
              <a:buNone/>
            </a:pPr>
            <a:r>
              <a:rPr lang="en-US" altLang="zh-TW" dirty="0"/>
              <a:t>git clone https://github.com/theaidenlab/juicer.git</a:t>
            </a:r>
          </a:p>
          <a:p>
            <a:pPr marL="0" indent="0">
              <a:buNone/>
            </a:pPr>
            <a:r>
              <a:rPr lang="en-US" altLang="zh-TW" dirty="0"/>
              <a:t>ln -s juicer/CPU scripts</a:t>
            </a:r>
          </a:p>
          <a:p>
            <a:pPr marL="0" indent="0">
              <a:buNone/>
            </a:pPr>
            <a:r>
              <a:rPr lang="en-US" altLang="zh-TW" dirty="0"/>
              <a:t>cd scripts/common</a:t>
            </a:r>
          </a:p>
          <a:p>
            <a:pPr marL="0" indent="0">
              <a:buNone/>
            </a:pPr>
            <a:r>
              <a:rPr lang="en-US" altLang="zh-TW" dirty="0" err="1"/>
              <a:t>wget</a:t>
            </a:r>
            <a:r>
              <a:rPr lang="en-US" altLang="zh-TW" dirty="0"/>
              <a:t> http://hicfiles.tc4ga.com.s3.amazonaws.com/public/juicer/juicer_tools.1.7.6_jcuda.0.8.jar</a:t>
            </a:r>
          </a:p>
          <a:p>
            <a:pPr marL="0" indent="0">
              <a:buNone/>
            </a:pPr>
            <a:r>
              <a:rPr lang="en-US" altLang="zh-TW" dirty="0"/>
              <a:t>ln -s juicer_tools.1.7.6_jcuda.0.8.jar juicer_tools.jar</a:t>
            </a:r>
          </a:p>
          <a:p>
            <a:pPr marL="0" indent="0">
              <a:buNone/>
            </a:pPr>
            <a:r>
              <a:rPr lang="en-US" altLang="zh-TW" dirty="0"/>
              <a:t>cd ../..</a:t>
            </a:r>
          </a:p>
        </p:txBody>
      </p:sp>
    </p:spTree>
    <p:extLst>
      <p:ext uri="{BB962C8B-B14F-4D97-AF65-F5344CB8AC3E}">
        <p14:creationId xmlns:p14="http://schemas.microsoft.com/office/powerpoint/2010/main" val="133273578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Juicer-Process File</a:t>
            </a:r>
          </a:p>
        </p:txBody>
      </p:sp>
      <p:sp>
        <p:nvSpPr>
          <p:cNvPr id="29" name="TextBox 28">
            <a:extLst>
              <a:ext uri="{FF2B5EF4-FFF2-40B4-BE49-F238E27FC236}">
                <a16:creationId xmlns:a16="http://schemas.microsoft.com/office/drawing/2014/main" id="{5644BC25-9F87-4AFA-91B9-A4419E30A977}"/>
              </a:ext>
            </a:extLst>
          </p:cNvPr>
          <p:cNvSpPr txBox="1"/>
          <p:nvPr/>
        </p:nvSpPr>
        <p:spPr>
          <a:xfrm>
            <a:off x="337511" y="1893055"/>
            <a:ext cx="8664741" cy="2465419"/>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a:spcAft>
                <a:spcPts val="1200"/>
              </a:spcAft>
            </a:pPr>
            <a:r>
              <a:rPr lang="en-US" altLang="zh-TW" b="1" dirty="0"/>
              <a:t>Reference Genome Index : </a:t>
            </a:r>
            <a:r>
              <a:rPr lang="en-US" altLang="zh-TW" dirty="0"/>
              <a:t>bwa index  </a:t>
            </a:r>
            <a:r>
              <a:rPr lang="en-US" altLang="zh-TW" dirty="0" err="1"/>
              <a:t>file_name.fasta</a:t>
            </a:r>
            <a:r>
              <a:rPr lang="en-US" altLang="zh-TW" dirty="0"/>
              <a:t> (took very long time)</a:t>
            </a:r>
          </a:p>
          <a:p>
            <a:pPr>
              <a:spcAft>
                <a:spcPts val="1200"/>
              </a:spcAft>
            </a:pPr>
            <a:r>
              <a:rPr lang="en-US" altLang="zh-TW" b="1" dirty="0"/>
              <a:t>Construct restriction site text file : </a:t>
            </a:r>
            <a:r>
              <a:rPr lang="en-US" altLang="zh-TW" dirty="0"/>
              <a:t>python2 </a:t>
            </a:r>
          </a:p>
          <a:p>
            <a:pPr marL="400050" lvl="2">
              <a:spcAft>
                <a:spcPts val="1200"/>
              </a:spcAft>
            </a:pPr>
            <a:r>
              <a:rPr lang="en-US" altLang="zh-TW" sz="1800" dirty="0"/>
              <a:t>../juicer/misc/generate_site_positions.py  </a:t>
            </a:r>
            <a:r>
              <a:rPr lang="en-US" altLang="zh-TW" sz="1800" dirty="0" err="1"/>
              <a:t>MboI</a:t>
            </a:r>
            <a:r>
              <a:rPr lang="en-US" altLang="zh-TW" sz="1800" dirty="0"/>
              <a:t>  hg38_MboI </a:t>
            </a:r>
          </a:p>
          <a:p>
            <a:pPr marL="400050" lvl="2">
              <a:spcAft>
                <a:spcPts val="1200"/>
              </a:spcAft>
            </a:pPr>
            <a:r>
              <a:rPr lang="en-US" altLang="zh-TW" sz="1800" dirty="0"/>
              <a:t>../references/Homo_sapiens_assembly38.fasta</a:t>
            </a:r>
          </a:p>
          <a:p>
            <a:pPr>
              <a:spcAft>
                <a:spcPts val="1200"/>
              </a:spcAft>
            </a:pPr>
            <a:r>
              <a:rPr lang="en-US" altLang="zh-TW" dirty="0"/>
              <a:t>awk 'BEGIN{OFS="\t"}{print $1, $NF}' hg38_MboI.txt &gt; hg38.chrom.sizes</a:t>
            </a:r>
          </a:p>
        </p:txBody>
      </p:sp>
    </p:spTree>
    <p:extLst>
      <p:ext uri="{BB962C8B-B14F-4D97-AF65-F5344CB8AC3E}">
        <p14:creationId xmlns:p14="http://schemas.microsoft.com/office/powerpoint/2010/main" val="176035859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42" name="Picture 2">
            <a:extLst>
              <a:ext uri="{FF2B5EF4-FFF2-40B4-BE49-F238E27FC236}">
                <a16:creationId xmlns:a16="http://schemas.microsoft.com/office/drawing/2014/main" id="{F17EB1F7-F6BE-4237-B9D9-CA4A612A110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78968" y="1564765"/>
            <a:ext cx="8265512" cy="305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08597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Juicer-Run</a:t>
            </a:r>
          </a:p>
        </p:txBody>
      </p:sp>
      <p:sp>
        <p:nvSpPr>
          <p:cNvPr id="29" name="TextBox 28">
            <a:extLst>
              <a:ext uri="{FF2B5EF4-FFF2-40B4-BE49-F238E27FC236}">
                <a16:creationId xmlns:a16="http://schemas.microsoft.com/office/drawing/2014/main" id="{5644BC25-9F87-4AFA-91B9-A4419E30A977}"/>
              </a:ext>
            </a:extLst>
          </p:cNvPr>
          <p:cNvSpPr txBox="1"/>
          <p:nvPr/>
        </p:nvSpPr>
        <p:spPr>
          <a:xfrm>
            <a:off x="337511" y="1893055"/>
            <a:ext cx="8664741" cy="2927083"/>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marL="0" indent="0">
              <a:spcAft>
                <a:spcPts val="600"/>
              </a:spcAft>
              <a:buNone/>
            </a:pPr>
            <a:r>
              <a:rPr lang="en-US" altLang="zh-TW" dirty="0"/>
              <a:t>bash scripts/juicer.sh  -d &lt;path/opt&gt; \  #Sample FASTA directory</a:t>
            </a:r>
          </a:p>
          <a:p>
            <a:pPr marL="0" indent="0">
              <a:spcAft>
                <a:spcPts val="600"/>
              </a:spcAft>
              <a:buNone/>
            </a:pPr>
            <a:r>
              <a:rPr lang="en-US" altLang="zh-TW" dirty="0"/>
              <a:t>-D &lt;path/opt&gt; \  #Software install directory</a:t>
            </a:r>
          </a:p>
          <a:p>
            <a:pPr marL="0" indent="0">
              <a:spcAft>
                <a:spcPts val="600"/>
              </a:spcAft>
              <a:buNone/>
            </a:pPr>
            <a:r>
              <a:rPr lang="en-US" altLang="zh-TW" dirty="0"/>
              <a:t>-y </a:t>
            </a:r>
            <a:r>
              <a:rPr lang="en-US" altLang="zh-TW" dirty="0" err="1"/>
              <a:t>restriction_sites</a:t>
            </a:r>
            <a:r>
              <a:rPr lang="en-US" altLang="zh-TW" dirty="0"/>
              <a:t>/hg38_MboI.txt  \ </a:t>
            </a:r>
          </a:p>
          <a:p>
            <a:pPr marL="0" indent="0">
              <a:spcAft>
                <a:spcPts val="600"/>
              </a:spcAft>
              <a:buNone/>
            </a:pPr>
            <a:r>
              <a:rPr lang="en-US" altLang="zh-TW" dirty="0"/>
              <a:t>-z references/Homo_sapiens_assembly38.fasta \ </a:t>
            </a:r>
          </a:p>
          <a:p>
            <a:pPr marL="0" indent="0">
              <a:spcAft>
                <a:spcPts val="600"/>
              </a:spcAft>
              <a:buNone/>
            </a:pPr>
            <a:r>
              <a:rPr lang="en-US" altLang="zh-TW" dirty="0"/>
              <a:t>-p </a:t>
            </a:r>
            <a:r>
              <a:rPr lang="en-US" altLang="zh-TW" dirty="0" err="1"/>
              <a:t>restriction_sites</a:t>
            </a:r>
            <a:r>
              <a:rPr lang="en-US" altLang="zh-TW" dirty="0"/>
              <a:t>/hg38.chrom.sizes \</a:t>
            </a:r>
          </a:p>
          <a:p>
            <a:pPr marL="0" indent="0">
              <a:spcAft>
                <a:spcPts val="600"/>
              </a:spcAft>
              <a:buNone/>
            </a:pPr>
            <a:r>
              <a:rPr lang="en-US" altLang="zh-TW" dirty="0"/>
              <a:t>-s </a:t>
            </a:r>
            <a:r>
              <a:rPr lang="en-US" altLang="zh-TW" dirty="0" err="1"/>
              <a:t>MboI</a:t>
            </a:r>
            <a:r>
              <a:rPr lang="en-US" altLang="zh-TW" dirty="0"/>
              <a:t> </a:t>
            </a:r>
          </a:p>
        </p:txBody>
      </p:sp>
    </p:spTree>
    <p:extLst>
      <p:ext uri="{BB962C8B-B14F-4D97-AF65-F5344CB8AC3E}">
        <p14:creationId xmlns:p14="http://schemas.microsoft.com/office/powerpoint/2010/main" val="237432828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dirty="0">
                <a:solidFill>
                  <a:schemeClr val="bg1"/>
                </a:solidFill>
              </a:rPr>
              <a:t>Paper Introduction</a:t>
            </a: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Tree>
    <p:extLst>
      <p:ext uri="{BB962C8B-B14F-4D97-AF65-F5344CB8AC3E}">
        <p14:creationId xmlns:p14="http://schemas.microsoft.com/office/powerpoint/2010/main" val="16563490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Juicer-Run</a:t>
            </a:r>
          </a:p>
        </p:txBody>
      </p:sp>
      <p:sp>
        <p:nvSpPr>
          <p:cNvPr id="29" name="TextBox 28">
            <a:extLst>
              <a:ext uri="{FF2B5EF4-FFF2-40B4-BE49-F238E27FC236}">
                <a16:creationId xmlns:a16="http://schemas.microsoft.com/office/drawing/2014/main" id="{5644BC25-9F87-4AFA-91B9-A4419E30A977}"/>
              </a:ext>
            </a:extLst>
          </p:cNvPr>
          <p:cNvSpPr txBox="1"/>
          <p:nvPr/>
        </p:nvSpPr>
        <p:spPr>
          <a:xfrm>
            <a:off x="337512" y="1893055"/>
            <a:ext cx="8704888" cy="2784737"/>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marL="0" indent="0">
              <a:lnSpc>
                <a:spcPct val="200000"/>
              </a:lnSpc>
              <a:spcAft>
                <a:spcPts val="600"/>
              </a:spcAft>
              <a:buNone/>
            </a:pPr>
            <a:r>
              <a:rPr lang="en-US" altLang="zh-TW" dirty="0"/>
              <a:t>bash /home/parallels/Desktop/juicer/juicer/CPU/juicer.sh  -d /home/parallels/Desktop/juicer/work2  -D /home/parallels/Desktop/juicer -y /home/parallels/Desktop/juicer/</a:t>
            </a:r>
            <a:r>
              <a:rPr lang="en-US" altLang="zh-TW" dirty="0" err="1"/>
              <a:t>restriction_sites</a:t>
            </a:r>
            <a:r>
              <a:rPr lang="en-US" altLang="zh-TW" dirty="0"/>
              <a:t>/hg38_MboI_MboI.txt  -z /home/parallels/Desktop/juicer/references/Homo_sapiens_assembly38.fasta -p /home/parallels/Desktop/juicer/</a:t>
            </a:r>
            <a:r>
              <a:rPr lang="en-US" altLang="zh-TW" dirty="0" err="1"/>
              <a:t>restriction_sites</a:t>
            </a:r>
            <a:r>
              <a:rPr lang="en-US" altLang="zh-TW" dirty="0"/>
              <a:t>/hg38.chrom.sizes -s </a:t>
            </a:r>
            <a:r>
              <a:rPr lang="en-US" altLang="zh-TW" dirty="0" err="1"/>
              <a:t>MboI</a:t>
            </a:r>
            <a:r>
              <a:rPr lang="en-US" altLang="zh-TW" dirty="0"/>
              <a:t> &gt; log_0536.txt</a:t>
            </a:r>
          </a:p>
        </p:txBody>
      </p:sp>
    </p:spTree>
    <p:extLst>
      <p:ext uri="{BB962C8B-B14F-4D97-AF65-F5344CB8AC3E}">
        <p14:creationId xmlns:p14="http://schemas.microsoft.com/office/powerpoint/2010/main" val="125856770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Juicer Result</a:t>
            </a:r>
          </a:p>
        </p:txBody>
      </p:sp>
      <p:pic>
        <p:nvPicPr>
          <p:cNvPr id="11266" name="Picture 2">
            <a:extLst>
              <a:ext uri="{FF2B5EF4-FFF2-40B4-BE49-F238E27FC236}">
                <a16:creationId xmlns:a16="http://schemas.microsoft.com/office/drawing/2014/main" id="{3DC1992D-625B-4A54-B95C-71A7DFD6DA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38299" y="2128043"/>
            <a:ext cx="8467402" cy="256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1078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Juicer</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290" name="Picture 2">
            <a:extLst>
              <a:ext uri="{FF2B5EF4-FFF2-40B4-BE49-F238E27FC236}">
                <a16:creationId xmlns:a16="http://schemas.microsoft.com/office/drawing/2014/main" id="{5A9B21D3-7231-4C9C-BF22-26F5843C74A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79339" y="581071"/>
            <a:ext cx="7362056" cy="226227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6D11179-2CB2-4C56-A453-696EC2944CA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79338" y="2921067"/>
            <a:ext cx="7362057" cy="221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78322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0" y="183664"/>
            <a:ext cx="2948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TW" sz="1600" dirty="0">
                <a:solidFill>
                  <a:schemeClr val="accent1"/>
                </a:solidFill>
                <a:latin typeface="方正兰亭黑_GBK"/>
                <a:ea typeface="方正兰亭黑_GBK"/>
              </a:rPr>
              <a:t>C</a:t>
            </a:r>
            <a:r>
              <a:rPr lang="en-US" altLang="zh-CN" sz="1600" dirty="0">
                <a:solidFill>
                  <a:schemeClr val="accent1"/>
                </a:solidFill>
                <a:latin typeface="方正兰亭黑_GBK"/>
                <a:ea typeface="方正兰亭黑_GBK"/>
              </a:rPr>
              <a:t>orporate</a:t>
            </a: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C05FC4C5-E75C-4BEB-B5DE-CE86C4F6C15C}"/>
              </a:ext>
            </a:extLst>
          </p:cNvPr>
          <p:cNvSpPr txBox="1"/>
          <p:nvPr/>
        </p:nvSpPr>
        <p:spPr>
          <a:xfrm>
            <a:off x="359098" y="1492945"/>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1600">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2000" dirty="0"/>
              <a:t>Corporate</a:t>
            </a:r>
          </a:p>
        </p:txBody>
      </p:sp>
      <p:sp>
        <p:nvSpPr>
          <p:cNvPr id="29" name="TextBox 28">
            <a:extLst>
              <a:ext uri="{FF2B5EF4-FFF2-40B4-BE49-F238E27FC236}">
                <a16:creationId xmlns:a16="http://schemas.microsoft.com/office/drawing/2014/main" id="{5644BC25-9F87-4AFA-91B9-A4419E30A977}"/>
              </a:ext>
            </a:extLst>
          </p:cNvPr>
          <p:cNvSpPr txBox="1"/>
          <p:nvPr/>
        </p:nvSpPr>
        <p:spPr>
          <a:xfrm>
            <a:off x="337512" y="1893055"/>
            <a:ext cx="8704888" cy="2461571"/>
          </a:xfrm>
          <a:prstGeom prst="rect">
            <a:avLst/>
          </a:prstGeom>
        </p:spPr>
        <p:txBody>
          <a:bodyPr wrap="square">
            <a:spAutoFit/>
          </a:bodyPr>
          <a:lstStyle>
            <a:defPPr>
              <a:defRPr lang="zh-CN"/>
            </a:defPPr>
            <a:lvl1pPr marL="285750" indent="-285750">
              <a:lnSpc>
                <a:spcPct val="150000"/>
              </a:lnSpc>
              <a:spcAft>
                <a:spcPts val="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pPr marL="0" indent="0">
              <a:lnSpc>
                <a:spcPct val="200000"/>
              </a:lnSpc>
              <a:spcAft>
                <a:spcPts val="600"/>
              </a:spcAft>
              <a:buNone/>
            </a:pPr>
            <a:r>
              <a:rPr lang="en-US" altLang="zh-TW" dirty="0"/>
              <a:t>Data download and Juice operation</a:t>
            </a:r>
            <a:r>
              <a:rPr lang="zh-TW" altLang="en-US" dirty="0"/>
              <a:t> </a:t>
            </a:r>
            <a:r>
              <a:rPr lang="en-US" altLang="zh-TW" dirty="0"/>
              <a:t>		</a:t>
            </a:r>
            <a:r>
              <a:rPr lang="zh-TW" altLang="en-US" dirty="0"/>
              <a:t>劉育佑</a:t>
            </a:r>
            <a:endParaRPr lang="en-US" altLang="zh-TW" dirty="0"/>
          </a:p>
          <a:p>
            <a:pPr marL="0" indent="0">
              <a:lnSpc>
                <a:spcPct val="200000"/>
              </a:lnSpc>
              <a:spcAft>
                <a:spcPts val="600"/>
              </a:spcAft>
              <a:buNone/>
            </a:pPr>
            <a:r>
              <a:rPr lang="en-US" altLang="zh-TW" dirty="0"/>
              <a:t>HI-C explore operation			</a:t>
            </a:r>
            <a:r>
              <a:rPr lang="zh-TW" altLang="en-US" dirty="0"/>
              <a:t>翁佑祥</a:t>
            </a:r>
            <a:endParaRPr lang="en-US" altLang="zh-TW" dirty="0"/>
          </a:p>
          <a:p>
            <a:pPr marL="0" indent="0">
              <a:lnSpc>
                <a:spcPct val="200000"/>
              </a:lnSpc>
              <a:spcAft>
                <a:spcPts val="600"/>
              </a:spcAft>
              <a:buNone/>
            </a:pPr>
            <a:r>
              <a:rPr lang="en-US" altLang="zh-TW" dirty="0"/>
              <a:t>paper and related methods Introduction	</a:t>
            </a:r>
            <a:r>
              <a:rPr lang="zh-TW" altLang="en-US" dirty="0"/>
              <a:t>張禎尹</a:t>
            </a:r>
            <a:endParaRPr lang="en-US" altLang="zh-TW" dirty="0"/>
          </a:p>
          <a:p>
            <a:pPr marL="0" indent="0">
              <a:lnSpc>
                <a:spcPct val="200000"/>
              </a:lnSpc>
              <a:spcAft>
                <a:spcPts val="600"/>
              </a:spcAft>
              <a:buNone/>
            </a:pPr>
            <a:r>
              <a:rPr lang="en-US" altLang="zh-TW" dirty="0"/>
              <a:t>paper comprehension reading		</a:t>
            </a:r>
            <a:r>
              <a:rPr lang="zh-TW" altLang="en-US" dirty="0"/>
              <a:t>周廷威</a:t>
            </a:r>
            <a:endParaRPr lang="en-US" altLang="zh-TW" dirty="0"/>
          </a:p>
        </p:txBody>
      </p:sp>
    </p:spTree>
    <p:extLst>
      <p:ext uri="{BB962C8B-B14F-4D97-AF65-F5344CB8AC3E}">
        <p14:creationId xmlns:p14="http://schemas.microsoft.com/office/powerpoint/2010/main" val="313576579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p:cNvSpPr txBox="1">
            <a:spLocks noChangeArrowheads="1"/>
          </p:cNvSpPr>
          <p:nvPr/>
        </p:nvSpPr>
        <p:spPr bwMode="auto">
          <a:xfrm>
            <a:off x="1336241" y="1466433"/>
            <a:ext cx="65184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400" b="1" dirty="0">
                <a:solidFill>
                  <a:srgbClr val="2E4864"/>
                </a:solidFill>
                <a:latin typeface="+mn-ea"/>
                <a:ea typeface="+mn-ea"/>
              </a:rPr>
              <a:t>Thank you for listening</a:t>
            </a:r>
            <a:endParaRPr lang="zh-CN" altLang="en-US" sz="2400" b="1" dirty="0">
              <a:solidFill>
                <a:srgbClr val="2E4864"/>
              </a:solidFill>
              <a:latin typeface="+mn-ea"/>
              <a:ea typeface="+mn-ea"/>
            </a:endParaRPr>
          </a:p>
        </p:txBody>
      </p:sp>
      <p:cxnSp>
        <p:nvCxnSpPr>
          <p:cNvPr id="8" name="直接连接符 7"/>
          <p:cNvCxnSpPr/>
          <p:nvPr/>
        </p:nvCxnSpPr>
        <p:spPr>
          <a:xfrm>
            <a:off x="4368853" y="2387813"/>
            <a:ext cx="4532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863577" y="3313833"/>
            <a:ext cx="3416847" cy="1335109"/>
          </a:xfrm>
          <a:prstGeom prst="rect">
            <a:avLst/>
          </a:prstGeom>
        </p:spPr>
        <p:txBody>
          <a:bodyPr wrap="square">
            <a:spAutoFit/>
          </a:bodyPr>
          <a:lstStyle/>
          <a:p>
            <a:pPr algn="ctr">
              <a:lnSpc>
                <a:spcPct val="150000"/>
              </a:lnSpc>
            </a:pPr>
            <a:r>
              <a:rPr lang="en-US" altLang="zh-CN" sz="1100" dirty="0">
                <a:solidFill>
                  <a:prstClr val="black">
                    <a:lumMod val="85000"/>
                    <a:lumOff val="15000"/>
                  </a:prstClr>
                </a:solidFill>
              </a:rPr>
              <a:t>Team members :</a:t>
            </a:r>
          </a:p>
          <a:p>
            <a:pPr algn="ctr">
              <a:lnSpc>
                <a:spcPct val="150000"/>
              </a:lnSpc>
            </a:pPr>
            <a:r>
              <a:rPr lang="zh-TW" altLang="en-US" sz="1000" dirty="0">
                <a:solidFill>
                  <a:prstClr val="black">
                    <a:lumMod val="85000"/>
                    <a:lumOff val="15000"/>
                  </a:prstClr>
                </a:solidFill>
              </a:rPr>
              <a:t>劉育佑</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111753145</a:t>
            </a:r>
          </a:p>
          <a:p>
            <a:pPr algn="ctr">
              <a:lnSpc>
                <a:spcPct val="150000"/>
              </a:lnSpc>
            </a:pPr>
            <a:r>
              <a:rPr lang="zh-TW" altLang="en-US" sz="1000" dirty="0">
                <a:solidFill>
                  <a:prstClr val="black">
                    <a:lumMod val="85000"/>
                    <a:lumOff val="15000"/>
                  </a:prstClr>
                </a:solidFill>
              </a:rPr>
              <a:t>翁佑祥</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111753226</a:t>
            </a:r>
          </a:p>
          <a:p>
            <a:pPr algn="ctr">
              <a:lnSpc>
                <a:spcPct val="150000"/>
              </a:lnSpc>
            </a:pPr>
            <a:r>
              <a:rPr lang="zh-TW" altLang="en-US" sz="1000" dirty="0">
                <a:solidFill>
                  <a:prstClr val="black">
                    <a:lumMod val="85000"/>
                    <a:lumOff val="15000"/>
                  </a:prstClr>
                </a:solidFill>
              </a:rPr>
              <a:t>張禎尹</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111753136</a:t>
            </a:r>
          </a:p>
          <a:p>
            <a:pPr algn="ctr">
              <a:lnSpc>
                <a:spcPct val="150000"/>
              </a:lnSpc>
            </a:pPr>
            <a:r>
              <a:rPr lang="zh-TW" altLang="en-US" sz="1000" dirty="0">
                <a:solidFill>
                  <a:prstClr val="black">
                    <a:lumMod val="85000"/>
                    <a:lumOff val="15000"/>
                  </a:prstClr>
                </a:solidFill>
              </a:rPr>
              <a:t>周庭威</a:t>
            </a:r>
            <a:r>
              <a:rPr lang="en-US" altLang="zh-TW" sz="1000" dirty="0">
                <a:solidFill>
                  <a:prstClr val="black">
                    <a:lumMod val="85000"/>
                    <a:lumOff val="15000"/>
                  </a:prstClr>
                </a:solidFill>
              </a:rPr>
              <a:t> </a:t>
            </a:r>
            <a:r>
              <a:rPr lang="en-US" altLang="zh-TW" sz="1100" dirty="0">
                <a:solidFill>
                  <a:prstClr val="black">
                    <a:lumMod val="85000"/>
                    <a:lumOff val="15000"/>
                  </a:prstClr>
                </a:solidFill>
              </a:rPr>
              <a:t>111753223</a:t>
            </a:r>
          </a:p>
        </p:txBody>
      </p:sp>
      <p:grpSp>
        <p:nvGrpSpPr>
          <p:cNvPr id="45" name="组合 44"/>
          <p:cNvGrpSpPr/>
          <p:nvPr/>
        </p:nvGrpSpPr>
        <p:grpSpPr>
          <a:xfrm>
            <a:off x="4312403" y="4794930"/>
            <a:ext cx="519193" cy="94600"/>
            <a:chOff x="3510366" y="-2733"/>
            <a:chExt cx="1300959" cy="237042"/>
          </a:xfrm>
        </p:grpSpPr>
        <p:sp>
          <p:nvSpPr>
            <p:cNvPr id="46" name="椭圆 45"/>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a:extLst>
              <a:ext uri="{FF2B5EF4-FFF2-40B4-BE49-F238E27FC236}">
                <a16:creationId xmlns:a16="http://schemas.microsoft.com/office/drawing/2014/main" id="{12E3FC37-5E3C-4987-8C84-E04F5E1956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6444" y1="8529" x2="12667" y2="36034"/>
                        <a14:backgroundMark x1="12667" y1="36034" x2="12667" y2="36034"/>
                        <a14:backgroundMark x1="86889" y1="17271" x2="96889" y2="45416"/>
                        <a14:backgroundMark x1="94889" y1="73987" x2="80222" y2="92111"/>
                        <a14:backgroundMark x1="80222" y1="92111" x2="80222" y2="92111"/>
                        <a14:backgroundMark x1="87556" y1="80597" x2="80000" y2="85714"/>
                        <a14:backgroundMark x1="18444" y1="82729" x2="3333" y2="72281"/>
                        <a14:backgroundMark x1="16000" y1="91258" x2="7111" y2="85288"/>
                      </a14:backgroundRemoval>
                    </a14:imgEffect>
                    <a14:imgEffect>
                      <a14:sharpenSoften amount="25000"/>
                    </a14:imgEffect>
                    <a14:imgEffect>
                      <a14:brightnessContrast contrast="40000"/>
                    </a14:imgEffect>
                  </a14:imgLayer>
                </a14:imgProps>
              </a:ext>
            </a:extLst>
          </a:blip>
          <a:stretch>
            <a:fillRect/>
          </a:stretch>
        </p:blipFill>
        <p:spPr>
          <a:xfrm rot="20078250">
            <a:off x="6017917" y="1835358"/>
            <a:ext cx="318042" cy="331470"/>
          </a:xfrm>
          <a:prstGeom prst="rect">
            <a:avLst/>
          </a:prstGeom>
        </p:spPr>
      </p:pic>
    </p:spTree>
    <p:extLst>
      <p:ext uri="{BB962C8B-B14F-4D97-AF65-F5344CB8AC3E}">
        <p14:creationId xmlns:p14="http://schemas.microsoft.com/office/powerpoint/2010/main" val="11970103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968" y="1639780"/>
            <a:ext cx="7898257" cy="2850139"/>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The study goal to understand the rules of genome folding in the cell nucleus, which is essential for understanding its functions. </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The study uses chromosome conformation capture (Hi-C) to reveal that the genome is partitioned into topologically associating domains (TADs).</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TADs are considered to be fundamental units of the three-dimensional (3D) organization of the genome</a:t>
            </a:r>
          </a:p>
        </p:txBody>
      </p:sp>
      <p:sp>
        <p:nvSpPr>
          <p:cNvPr id="10" name="文本框 5"/>
          <p:cNvSpPr txBox="1">
            <a:spLocks noChangeArrowheads="1"/>
          </p:cNvSpPr>
          <p:nvPr/>
        </p:nvSpPr>
        <p:spPr bwMode="auto">
          <a:xfrm>
            <a:off x="934511" y="183664"/>
            <a:ext cx="2022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Paper Introduction</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968" y="1639780"/>
            <a:ext cx="7983982" cy="2280753"/>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The correlation of TAD structures with epigenetic marks can be observed in mammals using high-resolution Hi-C maps.</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 HI-C can reveal the TADs, this information can provide insights into the regulation of gene expression, and has potential implications for understanding disease development.</a:t>
            </a:r>
          </a:p>
        </p:txBody>
      </p:sp>
      <p:sp>
        <p:nvSpPr>
          <p:cNvPr id="10" name="文本框 5"/>
          <p:cNvSpPr txBox="1">
            <a:spLocks noChangeArrowheads="1"/>
          </p:cNvSpPr>
          <p:nvPr/>
        </p:nvSpPr>
        <p:spPr bwMode="auto">
          <a:xfrm>
            <a:off x="934511" y="183664"/>
            <a:ext cx="2022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Paper Introduction</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875480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968" y="1639780"/>
            <a:ext cx="7945882" cy="2434641"/>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This article mainly uses the variant of HI-C called “ </a:t>
            </a:r>
            <a:r>
              <a:rPr lang="en-US" altLang="zh-TW" sz="1800" b="0" i="0" u="none" strike="noStrike" dirty="0">
                <a:solidFill>
                  <a:srgbClr val="000000"/>
                </a:solidFill>
                <a:effectLst/>
                <a:latin typeface="Arial" panose="020B0604020202020204" pitchFamily="34" charset="0"/>
              </a:rPr>
              <a:t>In situ Hi-C ”</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In situ Hi-C uses ligation performed in intact nuclei rather than in solution, decreases the frequency of random, biologically irrelevant contacts and ligations.</a:t>
            </a:r>
          </a:p>
          <a:p>
            <a:pPr marL="285750" indent="-285750">
              <a:lnSpc>
                <a:spcPct val="150000"/>
              </a:lnSpc>
              <a:spcAft>
                <a:spcPts val="1200"/>
              </a:spcAft>
              <a:buFont typeface="Arial" panose="020B0604020202020204" pitchFamily="34" charset="0"/>
              <a:buChar char="•"/>
            </a:pPr>
            <a:r>
              <a:rPr lang="en-US" altLang="zh-CN" sz="1800" dirty="0">
                <a:solidFill>
                  <a:schemeClr val="tx1">
                    <a:lumMod val="95000"/>
                    <a:lumOff val="5000"/>
                  </a:schemeClr>
                </a:solidFill>
                <a:latin typeface="Calibri" panose="020F0502020204030204" pitchFamily="34" charset="0"/>
                <a:cs typeface="Calibri" panose="020F0502020204030204" pitchFamily="34" charset="0"/>
              </a:rPr>
              <a:t>Use less time-consuming and requires less cells than standard Hi-C and can achieve higher resolution. </a:t>
            </a:r>
          </a:p>
        </p:txBody>
      </p:sp>
      <p:sp>
        <p:nvSpPr>
          <p:cNvPr id="10" name="文本框 5"/>
          <p:cNvSpPr txBox="1">
            <a:spLocks noChangeArrowheads="1"/>
          </p:cNvSpPr>
          <p:nvPr/>
        </p:nvSpPr>
        <p:spPr bwMode="auto">
          <a:xfrm>
            <a:off x="934511" y="183664"/>
            <a:ext cx="2022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Paper Introduction</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7087468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22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Paper Introduction</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551441"/>
            <a:ext cx="3042591" cy="880369"/>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The basic steps of the protocol include: </a:t>
            </a:r>
            <a:endParaRPr lang="zh-TW" altLang="en-US" dirty="0"/>
          </a:p>
        </p:txBody>
      </p:sp>
      <p:sp>
        <p:nvSpPr>
          <p:cNvPr id="54" name="Rectangle: Rounded Corners 53">
            <a:extLst>
              <a:ext uri="{FF2B5EF4-FFF2-40B4-BE49-F238E27FC236}">
                <a16:creationId xmlns:a16="http://schemas.microsoft.com/office/drawing/2014/main" id="{DB554509-EBA3-4F57-A052-2DEEF2DFD97E}"/>
              </a:ext>
            </a:extLst>
          </p:cNvPr>
          <p:cNvSpPr/>
          <p:nvPr/>
        </p:nvSpPr>
        <p:spPr>
          <a:xfrm>
            <a:off x="4173685" y="3064800"/>
            <a:ext cx="3240062" cy="504116"/>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Biotin pulldown, end repair, </a:t>
            </a:r>
          </a:p>
          <a:p>
            <a:pPr algn="ctr"/>
            <a:r>
              <a:rPr lang="en-US" altLang="zh-TW" sz="1500" dirty="0">
                <a:solidFill>
                  <a:schemeClr val="tx1"/>
                </a:solidFill>
              </a:rPr>
              <a:t>adapter ligation</a:t>
            </a:r>
            <a:endParaRPr lang="zh-TW" altLang="en-US" sz="1500" dirty="0">
              <a:solidFill>
                <a:schemeClr val="tx1"/>
              </a:solidFill>
            </a:endParaRPr>
          </a:p>
        </p:txBody>
      </p:sp>
      <p:sp>
        <p:nvSpPr>
          <p:cNvPr id="55" name="Rectangle: Rounded Corners 54">
            <a:extLst>
              <a:ext uri="{FF2B5EF4-FFF2-40B4-BE49-F238E27FC236}">
                <a16:creationId xmlns:a16="http://schemas.microsoft.com/office/drawing/2014/main" id="{9190AAC8-ECE1-4A95-A18C-7F6288306F25}"/>
              </a:ext>
            </a:extLst>
          </p:cNvPr>
          <p:cNvSpPr/>
          <p:nvPr/>
        </p:nvSpPr>
        <p:spPr>
          <a:xfrm>
            <a:off x="4173685" y="714265"/>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Flash freeze in liquid N</a:t>
            </a:r>
            <a:r>
              <a:rPr lang="en-US" altLang="zh-TW" sz="1500" baseline="-25000" dirty="0">
                <a:solidFill>
                  <a:schemeClr val="tx1"/>
                </a:solidFill>
              </a:rPr>
              <a:t>2</a:t>
            </a:r>
            <a:endParaRPr lang="zh-TW" altLang="en-US" sz="1500" baseline="-25000" dirty="0">
              <a:solidFill>
                <a:schemeClr val="tx1"/>
              </a:solidFill>
            </a:endParaRPr>
          </a:p>
        </p:txBody>
      </p:sp>
      <p:sp>
        <p:nvSpPr>
          <p:cNvPr id="56" name="Rectangle: Rounded Corners 55">
            <a:extLst>
              <a:ext uri="{FF2B5EF4-FFF2-40B4-BE49-F238E27FC236}">
                <a16:creationId xmlns:a16="http://schemas.microsoft.com/office/drawing/2014/main" id="{F6E45A4C-9256-48EF-BCCE-01270682F300}"/>
              </a:ext>
            </a:extLst>
          </p:cNvPr>
          <p:cNvSpPr/>
          <p:nvPr/>
        </p:nvSpPr>
        <p:spPr>
          <a:xfrm>
            <a:off x="4173685" y="1333813"/>
            <a:ext cx="3240062" cy="528188"/>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err="1">
                <a:solidFill>
                  <a:schemeClr val="tx1"/>
                </a:solidFill>
              </a:rPr>
              <a:t>Mbol</a:t>
            </a:r>
            <a:r>
              <a:rPr lang="en-US" altLang="zh-TW" sz="1500" dirty="0">
                <a:solidFill>
                  <a:schemeClr val="tx1"/>
                </a:solidFill>
              </a:rPr>
              <a:t> digest, fill overhangs, biotin mark</a:t>
            </a:r>
          </a:p>
          <a:p>
            <a:pPr algn="ctr"/>
            <a:r>
              <a:rPr lang="en-US" altLang="zh-TW" sz="1500" dirty="0">
                <a:solidFill>
                  <a:schemeClr val="tx1"/>
                </a:solidFill>
              </a:rPr>
              <a:t>DNA ends, ligate, reverse crosslink</a:t>
            </a:r>
            <a:endParaRPr lang="zh-TW" altLang="en-US" sz="1500" dirty="0">
              <a:solidFill>
                <a:schemeClr val="tx1"/>
              </a:solidFill>
            </a:endParaRPr>
          </a:p>
        </p:txBody>
      </p:sp>
      <p:sp>
        <p:nvSpPr>
          <p:cNvPr id="57" name="Rectangle: Rounded Corners 56">
            <a:extLst>
              <a:ext uri="{FF2B5EF4-FFF2-40B4-BE49-F238E27FC236}">
                <a16:creationId xmlns:a16="http://schemas.microsoft.com/office/drawing/2014/main" id="{5659CFD8-C834-4D4A-B99F-3B1CEE0293C7}"/>
              </a:ext>
            </a:extLst>
          </p:cNvPr>
          <p:cNvSpPr/>
          <p:nvPr/>
        </p:nvSpPr>
        <p:spPr>
          <a:xfrm>
            <a:off x="4173685" y="1996895"/>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DNA extraction</a:t>
            </a:r>
            <a:endParaRPr lang="zh-TW" altLang="en-US" sz="1500" dirty="0">
              <a:solidFill>
                <a:schemeClr val="tx1"/>
              </a:solidFill>
            </a:endParaRPr>
          </a:p>
        </p:txBody>
      </p:sp>
      <p:sp>
        <p:nvSpPr>
          <p:cNvPr id="58" name="Rectangle: Rounded Corners 57">
            <a:extLst>
              <a:ext uri="{FF2B5EF4-FFF2-40B4-BE49-F238E27FC236}">
                <a16:creationId xmlns:a16="http://schemas.microsoft.com/office/drawing/2014/main" id="{62FAF81E-0CDF-4B28-A155-0D6EF50AF5A2}"/>
              </a:ext>
            </a:extLst>
          </p:cNvPr>
          <p:cNvSpPr/>
          <p:nvPr/>
        </p:nvSpPr>
        <p:spPr>
          <a:xfrm>
            <a:off x="4173685" y="2423932"/>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Shear</a:t>
            </a:r>
            <a:endParaRPr lang="zh-TW" altLang="en-US" sz="1500" dirty="0">
              <a:solidFill>
                <a:schemeClr val="tx1"/>
              </a:solidFill>
            </a:endParaRPr>
          </a:p>
        </p:txBody>
      </p:sp>
      <p:sp>
        <p:nvSpPr>
          <p:cNvPr id="59" name="Rectangle: Rounded Corners 58">
            <a:extLst>
              <a:ext uri="{FF2B5EF4-FFF2-40B4-BE49-F238E27FC236}">
                <a16:creationId xmlns:a16="http://schemas.microsoft.com/office/drawing/2014/main" id="{272EF32A-3D5C-4AF9-9B2F-2424C1D0F886}"/>
              </a:ext>
            </a:extLst>
          </p:cNvPr>
          <p:cNvSpPr/>
          <p:nvPr/>
        </p:nvSpPr>
        <p:spPr>
          <a:xfrm>
            <a:off x="4173685" y="3681868"/>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PCR </a:t>
            </a:r>
            <a:r>
              <a:rPr lang="en-US" altLang="zh-TW" sz="1500" dirty="0" err="1">
                <a:solidFill>
                  <a:schemeClr val="tx1"/>
                </a:solidFill>
              </a:rPr>
              <a:t>ampitication</a:t>
            </a:r>
            <a:endParaRPr lang="en-US" altLang="zh-TW" sz="1500" dirty="0">
              <a:solidFill>
                <a:schemeClr val="tx1"/>
              </a:solidFill>
            </a:endParaRPr>
          </a:p>
        </p:txBody>
      </p:sp>
      <p:sp>
        <p:nvSpPr>
          <p:cNvPr id="60" name="Rectangle: Rounded Corners 59">
            <a:extLst>
              <a:ext uri="{FF2B5EF4-FFF2-40B4-BE49-F238E27FC236}">
                <a16:creationId xmlns:a16="http://schemas.microsoft.com/office/drawing/2014/main" id="{DE2266D0-8B08-439D-8A94-5BAB3558579D}"/>
              </a:ext>
            </a:extLst>
          </p:cNvPr>
          <p:cNvSpPr/>
          <p:nvPr/>
        </p:nvSpPr>
        <p:spPr>
          <a:xfrm>
            <a:off x="4173685" y="4301419"/>
            <a:ext cx="3240062" cy="508198"/>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Quantification, quality control, sequencing</a:t>
            </a:r>
          </a:p>
        </p:txBody>
      </p:sp>
      <p:sp>
        <p:nvSpPr>
          <p:cNvPr id="61" name="Rectangle: Rounded Corners 60">
            <a:extLst>
              <a:ext uri="{FF2B5EF4-FFF2-40B4-BE49-F238E27FC236}">
                <a16:creationId xmlns:a16="http://schemas.microsoft.com/office/drawing/2014/main" id="{82490BD9-0111-42EE-89D0-1E53715B7930}"/>
              </a:ext>
            </a:extLst>
          </p:cNvPr>
          <p:cNvSpPr/>
          <p:nvPr/>
        </p:nvSpPr>
        <p:spPr>
          <a:xfrm>
            <a:off x="7544694" y="1027593"/>
            <a:ext cx="1230683"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Lysis</a:t>
            </a:r>
            <a:endParaRPr lang="zh-TW" altLang="en-US" sz="1500" dirty="0">
              <a:solidFill>
                <a:schemeClr val="tx1"/>
              </a:solidFill>
            </a:endParaRPr>
          </a:p>
        </p:txBody>
      </p:sp>
      <p:sp>
        <p:nvSpPr>
          <p:cNvPr id="62" name="Rectangle: Rounded Corners 61">
            <a:extLst>
              <a:ext uri="{FF2B5EF4-FFF2-40B4-BE49-F238E27FC236}">
                <a16:creationId xmlns:a16="http://schemas.microsoft.com/office/drawing/2014/main" id="{2AD38DBD-FD4E-4839-A33B-71079E8BFB7F}"/>
              </a:ext>
            </a:extLst>
          </p:cNvPr>
          <p:cNvSpPr/>
          <p:nvPr/>
        </p:nvSpPr>
        <p:spPr>
          <a:xfrm>
            <a:off x="7544694" y="2730152"/>
            <a:ext cx="1230683"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Size select </a:t>
            </a:r>
          </a:p>
        </p:txBody>
      </p:sp>
      <p:sp>
        <p:nvSpPr>
          <p:cNvPr id="63" name="Rectangle: Rounded Corners 62">
            <a:extLst>
              <a:ext uri="{FF2B5EF4-FFF2-40B4-BE49-F238E27FC236}">
                <a16:creationId xmlns:a16="http://schemas.microsoft.com/office/drawing/2014/main" id="{E356990E-3720-4E8C-9FF2-56688FFE9F30}"/>
              </a:ext>
            </a:extLst>
          </p:cNvPr>
          <p:cNvSpPr/>
          <p:nvPr/>
        </p:nvSpPr>
        <p:spPr>
          <a:xfrm>
            <a:off x="7544694" y="3988090"/>
            <a:ext cx="1230683"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PCR cleanup</a:t>
            </a:r>
          </a:p>
        </p:txBody>
      </p:sp>
      <p:grpSp>
        <p:nvGrpSpPr>
          <p:cNvPr id="64" name="Group 63">
            <a:extLst>
              <a:ext uri="{FF2B5EF4-FFF2-40B4-BE49-F238E27FC236}">
                <a16:creationId xmlns:a16="http://schemas.microsoft.com/office/drawing/2014/main" id="{02D6E68E-D51B-4420-9F64-2077ED6C2FA7}"/>
              </a:ext>
            </a:extLst>
          </p:cNvPr>
          <p:cNvGrpSpPr/>
          <p:nvPr/>
        </p:nvGrpSpPr>
        <p:grpSpPr>
          <a:xfrm>
            <a:off x="6863628" y="1012719"/>
            <a:ext cx="671515" cy="122535"/>
            <a:chOff x="7802880" y="950658"/>
            <a:chExt cx="720000" cy="131382"/>
          </a:xfrm>
        </p:grpSpPr>
        <p:cxnSp>
          <p:nvCxnSpPr>
            <p:cNvPr id="81" name="Straight Connector 80">
              <a:extLst>
                <a:ext uri="{FF2B5EF4-FFF2-40B4-BE49-F238E27FC236}">
                  <a16:creationId xmlns:a16="http://schemas.microsoft.com/office/drawing/2014/main" id="{A4C298C6-41BC-49BB-AB8F-067A38D81379}"/>
                </a:ext>
              </a:extLst>
            </p:cNvPr>
            <p:cNvCxnSpPr/>
            <p:nvPr/>
          </p:nvCxnSpPr>
          <p:spPr>
            <a:xfrm>
              <a:off x="7802880" y="950658"/>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8638E81-4845-4707-8A3E-B80CDEEFC0FC}"/>
                </a:ext>
              </a:extLst>
            </p:cNvPr>
            <p:cNvCxnSpPr>
              <a:cxnSpLocks/>
            </p:cNvCxnSpPr>
            <p:nvPr/>
          </p:nvCxnSpPr>
          <p:spPr>
            <a:xfrm>
              <a:off x="7802880" y="1082040"/>
              <a:ext cx="72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F05F996-1058-4272-B237-6627AFCAD201}"/>
              </a:ext>
            </a:extLst>
          </p:cNvPr>
          <p:cNvGrpSpPr/>
          <p:nvPr/>
        </p:nvGrpSpPr>
        <p:grpSpPr>
          <a:xfrm flipV="1">
            <a:off x="6856522" y="1220511"/>
            <a:ext cx="671515" cy="122535"/>
            <a:chOff x="7802880" y="950658"/>
            <a:chExt cx="720000" cy="131382"/>
          </a:xfrm>
        </p:grpSpPr>
        <p:cxnSp>
          <p:nvCxnSpPr>
            <p:cNvPr id="79" name="Straight Connector 78">
              <a:extLst>
                <a:ext uri="{FF2B5EF4-FFF2-40B4-BE49-F238E27FC236}">
                  <a16:creationId xmlns:a16="http://schemas.microsoft.com/office/drawing/2014/main" id="{245861B4-C8D6-443E-AABA-9607AA26BF87}"/>
                </a:ext>
              </a:extLst>
            </p:cNvPr>
            <p:cNvCxnSpPr/>
            <p:nvPr/>
          </p:nvCxnSpPr>
          <p:spPr>
            <a:xfrm>
              <a:off x="7802880" y="950658"/>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6287B9-B3D7-439B-87D7-0D76DF166A76}"/>
                </a:ext>
              </a:extLst>
            </p:cNvPr>
            <p:cNvCxnSpPr>
              <a:cxnSpLocks/>
            </p:cNvCxnSpPr>
            <p:nvPr/>
          </p:nvCxnSpPr>
          <p:spPr>
            <a:xfrm>
              <a:off x="7802880" y="1082040"/>
              <a:ext cx="72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D992963-4E51-432E-AA5D-BB25C7F73A24}"/>
              </a:ext>
            </a:extLst>
          </p:cNvPr>
          <p:cNvGrpSpPr/>
          <p:nvPr/>
        </p:nvGrpSpPr>
        <p:grpSpPr>
          <a:xfrm>
            <a:off x="6863628" y="2728399"/>
            <a:ext cx="671515" cy="122535"/>
            <a:chOff x="7802880" y="950658"/>
            <a:chExt cx="882640" cy="131382"/>
          </a:xfrm>
        </p:grpSpPr>
        <p:cxnSp>
          <p:nvCxnSpPr>
            <p:cNvPr id="77" name="Straight Connector 76">
              <a:extLst>
                <a:ext uri="{FF2B5EF4-FFF2-40B4-BE49-F238E27FC236}">
                  <a16:creationId xmlns:a16="http://schemas.microsoft.com/office/drawing/2014/main" id="{69700964-49BF-4548-B526-B2A91EB26F27}"/>
                </a:ext>
              </a:extLst>
            </p:cNvPr>
            <p:cNvCxnSpPr/>
            <p:nvPr/>
          </p:nvCxnSpPr>
          <p:spPr>
            <a:xfrm>
              <a:off x="7802880" y="950658"/>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EBDDF38-3FB5-4254-970F-8CA4530FE4E4}"/>
                </a:ext>
              </a:extLst>
            </p:cNvPr>
            <p:cNvCxnSpPr>
              <a:cxnSpLocks/>
            </p:cNvCxnSpPr>
            <p:nvPr/>
          </p:nvCxnSpPr>
          <p:spPr>
            <a:xfrm>
              <a:off x="7802880" y="1082040"/>
              <a:ext cx="88264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BE22E898-BF52-490E-95FA-60A88533E896}"/>
              </a:ext>
            </a:extLst>
          </p:cNvPr>
          <p:cNvGrpSpPr/>
          <p:nvPr/>
        </p:nvGrpSpPr>
        <p:grpSpPr>
          <a:xfrm flipV="1">
            <a:off x="6856522" y="2936191"/>
            <a:ext cx="671515" cy="122535"/>
            <a:chOff x="7802880" y="950658"/>
            <a:chExt cx="720000" cy="131382"/>
          </a:xfrm>
        </p:grpSpPr>
        <p:cxnSp>
          <p:nvCxnSpPr>
            <p:cNvPr id="75" name="Straight Connector 74">
              <a:extLst>
                <a:ext uri="{FF2B5EF4-FFF2-40B4-BE49-F238E27FC236}">
                  <a16:creationId xmlns:a16="http://schemas.microsoft.com/office/drawing/2014/main" id="{253A346E-7CB6-40F3-9444-3C44E6B280CE}"/>
                </a:ext>
              </a:extLst>
            </p:cNvPr>
            <p:cNvCxnSpPr/>
            <p:nvPr/>
          </p:nvCxnSpPr>
          <p:spPr>
            <a:xfrm>
              <a:off x="7802880" y="950658"/>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79563EE-F67F-4C85-B960-AB3BA1A0DE1C}"/>
                </a:ext>
              </a:extLst>
            </p:cNvPr>
            <p:cNvCxnSpPr>
              <a:cxnSpLocks/>
            </p:cNvCxnSpPr>
            <p:nvPr/>
          </p:nvCxnSpPr>
          <p:spPr>
            <a:xfrm>
              <a:off x="7802880" y="1082040"/>
              <a:ext cx="72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BD6C01A-CC97-4F24-AB45-C5CA7DDE2E10}"/>
              </a:ext>
            </a:extLst>
          </p:cNvPr>
          <p:cNvGrpSpPr/>
          <p:nvPr/>
        </p:nvGrpSpPr>
        <p:grpSpPr>
          <a:xfrm>
            <a:off x="6870735" y="3965333"/>
            <a:ext cx="671515" cy="122538"/>
            <a:chOff x="7802880" y="858746"/>
            <a:chExt cx="882640" cy="131385"/>
          </a:xfrm>
        </p:grpSpPr>
        <p:cxnSp>
          <p:nvCxnSpPr>
            <p:cNvPr id="73" name="Straight Connector 72">
              <a:extLst>
                <a:ext uri="{FF2B5EF4-FFF2-40B4-BE49-F238E27FC236}">
                  <a16:creationId xmlns:a16="http://schemas.microsoft.com/office/drawing/2014/main" id="{5E921EC0-A02A-4A43-8F49-D7B754BD846C}"/>
                </a:ext>
              </a:extLst>
            </p:cNvPr>
            <p:cNvCxnSpPr/>
            <p:nvPr/>
          </p:nvCxnSpPr>
          <p:spPr>
            <a:xfrm>
              <a:off x="7802880" y="858746"/>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48FDF60-3C83-4A8C-92CE-64EFE6535380}"/>
                </a:ext>
              </a:extLst>
            </p:cNvPr>
            <p:cNvCxnSpPr>
              <a:cxnSpLocks/>
            </p:cNvCxnSpPr>
            <p:nvPr/>
          </p:nvCxnSpPr>
          <p:spPr>
            <a:xfrm>
              <a:off x="7802880" y="990131"/>
              <a:ext cx="88264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0E66A1DF-F834-4904-AA0D-4C3C68C4C489}"/>
              </a:ext>
            </a:extLst>
          </p:cNvPr>
          <p:cNvGrpSpPr/>
          <p:nvPr/>
        </p:nvGrpSpPr>
        <p:grpSpPr>
          <a:xfrm flipV="1">
            <a:off x="6863628" y="4173124"/>
            <a:ext cx="671515" cy="122541"/>
            <a:chOff x="7802880" y="1042564"/>
            <a:chExt cx="720000" cy="131389"/>
          </a:xfrm>
        </p:grpSpPr>
        <p:cxnSp>
          <p:nvCxnSpPr>
            <p:cNvPr id="71" name="Straight Connector 70">
              <a:extLst>
                <a:ext uri="{FF2B5EF4-FFF2-40B4-BE49-F238E27FC236}">
                  <a16:creationId xmlns:a16="http://schemas.microsoft.com/office/drawing/2014/main" id="{3DEA310F-8F81-4331-9683-A661551E7168}"/>
                </a:ext>
              </a:extLst>
            </p:cNvPr>
            <p:cNvCxnSpPr/>
            <p:nvPr/>
          </p:nvCxnSpPr>
          <p:spPr>
            <a:xfrm>
              <a:off x="7802880" y="1042564"/>
              <a:ext cx="0" cy="131382"/>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0AA326F-466E-45A0-B7CB-900C556E13B1}"/>
                </a:ext>
              </a:extLst>
            </p:cNvPr>
            <p:cNvCxnSpPr>
              <a:cxnSpLocks/>
            </p:cNvCxnSpPr>
            <p:nvPr/>
          </p:nvCxnSpPr>
          <p:spPr>
            <a:xfrm>
              <a:off x="7802880" y="1173953"/>
              <a:ext cx="72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0" name="Rectangle: Rounded Corners 69">
            <a:extLst>
              <a:ext uri="{FF2B5EF4-FFF2-40B4-BE49-F238E27FC236}">
                <a16:creationId xmlns:a16="http://schemas.microsoft.com/office/drawing/2014/main" id="{FFA0AB1A-5210-4CC2-8A25-E615DA2C22E5}"/>
              </a:ext>
            </a:extLst>
          </p:cNvPr>
          <p:cNvSpPr/>
          <p:nvPr/>
        </p:nvSpPr>
        <p:spPr>
          <a:xfrm>
            <a:off x="4173685" y="250339"/>
            <a:ext cx="3240062" cy="29845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Cell culture, FACS sort, crosslink</a:t>
            </a:r>
            <a:endParaRPr lang="zh-TW" altLang="en-US" sz="1500" baseline="-25000" dirty="0">
              <a:solidFill>
                <a:schemeClr val="tx1"/>
              </a:solidFill>
            </a:endParaRPr>
          </a:p>
        </p:txBody>
      </p:sp>
    </p:spTree>
    <p:extLst>
      <p:ext uri="{BB962C8B-B14F-4D97-AF65-F5344CB8AC3E}">
        <p14:creationId xmlns:p14="http://schemas.microsoft.com/office/powerpoint/2010/main" val="248040290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A29AE3D-2808-430B-9E01-7E523FCDBC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0" y="-2"/>
            <a:ext cx="9143999" cy="5143501"/>
          </a:xfrm>
          <a:prstGeom prst="rect">
            <a:avLst/>
          </a:prstGeom>
        </p:spPr>
      </p:pic>
      <p:sp>
        <p:nvSpPr>
          <p:cNvPr id="37" name="Rectangle 36">
            <a:extLst>
              <a:ext uri="{FF2B5EF4-FFF2-40B4-BE49-F238E27FC236}">
                <a16:creationId xmlns:a16="http://schemas.microsoft.com/office/drawing/2014/main" id="{90E08789-A4DB-452C-95B5-B9DAF55AA4EB}"/>
              </a:ext>
            </a:extLst>
          </p:cNvPr>
          <p:cNvSpPr/>
          <p:nvPr/>
        </p:nvSpPr>
        <p:spPr>
          <a:xfrm>
            <a:off x="0" y="1687085"/>
            <a:ext cx="9144000" cy="186275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TextBox 18">
            <a:extLst>
              <a:ext uri="{FF2B5EF4-FFF2-40B4-BE49-F238E27FC236}">
                <a16:creationId xmlns:a16="http://schemas.microsoft.com/office/drawing/2014/main" id="{DC6AB928-B757-4BF6-A7E6-EEDA2C7B2574}"/>
              </a:ext>
            </a:extLst>
          </p:cNvPr>
          <p:cNvSpPr txBox="1"/>
          <p:nvPr/>
        </p:nvSpPr>
        <p:spPr>
          <a:xfrm>
            <a:off x="1516380" y="2264518"/>
            <a:ext cx="61112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fontAlgn="base">
              <a:spcBef>
                <a:spcPct val="0"/>
              </a:spcBef>
              <a:spcAft>
                <a:spcPct val="0"/>
              </a:spcAft>
              <a:defRPr sz="2400" b="1">
                <a:solidFill>
                  <a:schemeClr val="accent1"/>
                </a:solidFill>
                <a:latin typeface="方正兰亭黑_GBK"/>
                <a:ea typeface="方正兰亭黑_GBK"/>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TW" sz="4000" dirty="0">
                <a:solidFill>
                  <a:schemeClr val="bg1"/>
                </a:solidFill>
              </a:rPr>
              <a:t>Input</a:t>
            </a:r>
          </a:p>
        </p:txBody>
      </p:sp>
      <p:cxnSp>
        <p:nvCxnSpPr>
          <p:cNvPr id="33" name="直接连接符 53">
            <a:extLst>
              <a:ext uri="{FF2B5EF4-FFF2-40B4-BE49-F238E27FC236}">
                <a16:creationId xmlns:a16="http://schemas.microsoft.com/office/drawing/2014/main" id="{10366C29-E5E9-4AA4-BD0D-E2BF8439CDBB}"/>
              </a:ext>
            </a:extLst>
          </p:cNvPr>
          <p:cNvCxnSpPr>
            <a:cxnSpLocks/>
          </p:cNvCxnSpPr>
          <p:nvPr/>
        </p:nvCxnSpPr>
        <p:spPr>
          <a:xfrm flipH="1">
            <a:off x="8818496" y="4127965"/>
            <a:ext cx="32550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0F0B4B-C134-4CB4-A6B7-CB102CA1681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46423" y1="68945" x2="47059" y2="72542"/>
                        <a14:backgroundMark x1="26073" y1="71343" x2="24960" y2="72782"/>
                      </a14:backgroundRemoval>
                    </a14:imgEffect>
                    <a14:imgEffect>
                      <a14:sharpenSoften amount="25000"/>
                    </a14:imgEffect>
                    <a14:imgEffect>
                      <a14:brightnessContrast contrast="20000"/>
                    </a14:imgEffect>
                  </a14:imgLayer>
                </a14:imgProps>
              </a:ext>
            </a:extLst>
          </a:blip>
          <a:srcRect l="7710" t="33065" r="43128" b="24311"/>
          <a:stretch/>
        </p:blipFill>
        <p:spPr>
          <a:xfrm>
            <a:off x="-106681" y="962702"/>
            <a:ext cx="1416800" cy="814382"/>
          </a:xfrm>
          <a:prstGeom prst="rect">
            <a:avLst/>
          </a:prstGeom>
        </p:spPr>
      </p:pic>
    </p:spTree>
    <p:extLst>
      <p:ext uri="{BB962C8B-B14F-4D97-AF65-F5344CB8AC3E}">
        <p14:creationId xmlns:p14="http://schemas.microsoft.com/office/powerpoint/2010/main" val="166111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86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方正兰亭黑_GBK"/>
                <a:ea typeface="方正兰亭黑_GBK"/>
              </a:rPr>
              <a:t>Inputs </a:t>
            </a:r>
            <a:endParaRPr lang="zh-CN" altLang="en-US" sz="1600" dirty="0">
              <a:solidFill>
                <a:schemeClr val="accent1"/>
              </a:solidFill>
              <a:latin typeface="方正兰亭黑_GBK"/>
              <a:ea typeface="方正兰亭黑_GBK"/>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a:off x="379726" y="1303548"/>
            <a:ext cx="271399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7511" y="183664"/>
            <a:ext cx="528375" cy="484787"/>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a:extLst>
              <a:ext uri="{FF2B5EF4-FFF2-40B4-BE49-F238E27FC236}">
                <a16:creationId xmlns:a16="http://schemas.microsoft.com/office/drawing/2014/main" id="{A73B5615-8ACD-4386-9E22-F66E3F4E40C3}"/>
              </a:ext>
            </a:extLst>
          </p:cNvPr>
          <p:cNvSpPr txBox="1"/>
          <p:nvPr/>
        </p:nvSpPr>
        <p:spPr>
          <a:xfrm>
            <a:off x="337511" y="1551441"/>
            <a:ext cx="8219467" cy="2921249"/>
          </a:xfrm>
          <a:prstGeom prst="rect">
            <a:avLst/>
          </a:prstGeom>
        </p:spPr>
        <p:txBody>
          <a:bodyPr wrap="square">
            <a:spAutoFit/>
          </a:bodyPr>
          <a:lstStyle>
            <a:defPPr>
              <a:defRPr lang="zh-CN"/>
            </a:defPPr>
            <a:lvl1pPr marL="285750" indent="-285750">
              <a:lnSpc>
                <a:spcPct val="150000"/>
              </a:lnSpc>
              <a:spcAft>
                <a:spcPts val="1200"/>
              </a:spcAft>
              <a:buFont typeface="Arial" panose="020B0604020202020204" pitchFamily="34" charset="0"/>
              <a:buChar char="•"/>
              <a:defRPr sz="1800">
                <a:solidFill>
                  <a:schemeClr val="tx1">
                    <a:lumMod val="95000"/>
                    <a:lumOff val="5000"/>
                  </a:schemeClr>
                </a:solidFill>
                <a:latin typeface="Calibri" panose="020F0502020204030204" pitchFamily="34" charset="0"/>
                <a:cs typeface="Calibri" panose="020F0502020204030204" pitchFamily="34" charset="0"/>
              </a:defRPr>
            </a:lvl1pPr>
          </a:lstStyle>
          <a:p>
            <a:r>
              <a:rPr lang="en-US" altLang="zh-TW" dirty="0"/>
              <a:t>(Drosophila/Fruit Fly)</a:t>
            </a:r>
          </a:p>
          <a:p>
            <a:r>
              <a:rPr lang="en-US" altLang="zh-TW" dirty="0"/>
              <a:t>Sequencing Data : </a:t>
            </a:r>
          </a:p>
          <a:p>
            <a:pPr lvl="1"/>
            <a:r>
              <a:rPr lang="en-US" altLang="zh-TW" sz="1600" i="1" dirty="0"/>
              <a:t>Download from NCBI GSE99107</a:t>
            </a:r>
          </a:p>
          <a:p>
            <a:pPr lvl="1"/>
            <a:r>
              <a:rPr lang="en-US" altLang="zh-TW" sz="1600" i="1" dirty="0"/>
              <a:t>6 samples</a:t>
            </a:r>
          </a:p>
          <a:p>
            <a:pPr lvl="1"/>
            <a:r>
              <a:rPr lang="en-US" altLang="zh-TW" sz="1600" i="1" dirty="0"/>
              <a:t>SRA file total size :186.28GB</a:t>
            </a:r>
          </a:p>
          <a:p>
            <a:pPr lvl="1"/>
            <a:r>
              <a:rPr lang="en-US" altLang="zh-TW" sz="1600" i="1" dirty="0"/>
              <a:t>FASTQ total size : about 1TB</a:t>
            </a:r>
          </a:p>
          <a:p>
            <a:r>
              <a:rPr lang="en-US" altLang="zh-TW" dirty="0"/>
              <a:t>Reference Data : (23.8MB)</a:t>
            </a:r>
            <a:br>
              <a:rPr lang="en-US" altLang="zh-TW" dirty="0"/>
            </a:br>
            <a:r>
              <a:rPr lang="en-US" altLang="zh-TW" sz="1400" dirty="0">
                <a:solidFill>
                  <a:schemeClr val="accent5"/>
                </a:solidFill>
                <a:hlinkClick r:id="rId3">
                  <a:extLst>
                    <a:ext uri="{A12FA001-AC4F-418D-AE19-62706E023703}">
                      <ahyp:hlinkClr xmlns:ahyp="http://schemas.microsoft.com/office/drawing/2018/hyperlinkcolor" val="tx"/>
                    </a:ext>
                  </a:extLst>
                </a:hlinkClick>
              </a:rPr>
              <a:t>https://www.ncbi.nlm.nih.gov/genome/gdv/browser/genome/?chr=2L&amp;id=GCF_000001215.4</a:t>
            </a:r>
            <a:endParaRPr lang="en-US" altLang="zh-TW" sz="1400" dirty="0">
              <a:solidFill>
                <a:schemeClr val="accent5"/>
              </a:solidFill>
            </a:endParaRPr>
          </a:p>
        </p:txBody>
      </p:sp>
      <p:pic>
        <p:nvPicPr>
          <p:cNvPr id="1026" name="Picture 2">
            <a:extLst>
              <a:ext uri="{FF2B5EF4-FFF2-40B4-BE49-F238E27FC236}">
                <a16:creationId xmlns:a16="http://schemas.microsoft.com/office/drawing/2014/main" id="{0E3273F4-7C32-41D3-A984-DAA6D1055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231" y="1717150"/>
            <a:ext cx="4627880" cy="208329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504123"/>
      </p:ext>
    </p:extLst>
  </p:cSld>
  <p:clrMapOvr>
    <a:masterClrMapping/>
  </p:clrMapOvr>
  <p:transition spd="slow">
    <p:wipe/>
  </p:transition>
</p:sld>
</file>

<file path=ppt/theme/theme1.xml><?xml version="1.0" encoding="utf-8"?>
<a:theme xmlns:a="http://schemas.openxmlformats.org/drawingml/2006/main" name="Office 主题">
  <a:themeElements>
    <a:clrScheme name="简约质感">
      <a:dk1>
        <a:sysClr val="windowText" lastClr="000000"/>
      </a:dk1>
      <a:lt1>
        <a:sysClr val="window" lastClr="FFFFFF"/>
      </a:lt1>
      <a:dk2>
        <a:srgbClr val="44546A"/>
      </a:dk2>
      <a:lt2>
        <a:srgbClr val="E7E6E6"/>
      </a:lt2>
      <a:accent1>
        <a:srgbClr val="27506E"/>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常用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蓝色沉稳">
      <a:dk1>
        <a:sysClr val="windowText" lastClr="000000"/>
      </a:dk1>
      <a:lt1>
        <a:sysClr val="window" lastClr="FFFFFF"/>
      </a:lt1>
      <a:dk2>
        <a:srgbClr val="44546A"/>
      </a:dk2>
      <a:lt2>
        <a:srgbClr val="E7E6E6"/>
      </a:lt2>
      <a:accent1>
        <a:srgbClr val="1F4E7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1">
      <a:majorFont>
        <a:latin typeface="Calibri"/>
        <a:ea typeface="微软雅黑"/>
        <a:cs typeface=""/>
      </a:majorFont>
      <a:minorFont>
        <a:latin typeface="Calibri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TotalTime>
  <Words>1714</Words>
  <Application>Microsoft Office PowerPoint</Application>
  <PresentationFormat>On-screen Show (16:9)</PresentationFormat>
  <Paragraphs>224</Paragraphs>
  <Slides>34</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微软雅黑</vt:lpstr>
      <vt:lpstr>宋体</vt:lpstr>
      <vt:lpstr>方正兰亭黑_GBK</vt:lpstr>
      <vt:lpstr>微软雅黑 Light</vt:lpstr>
      <vt:lpstr>Arial</vt:lpstr>
      <vt:lpstr>Calibri</vt:lpstr>
      <vt:lpstr>Calibri Light</vt:lpstr>
      <vt:lpstr>Office 主题</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MCLAB</cp:lastModifiedBy>
  <cp:revision>1246</cp:revision>
  <dcterms:created xsi:type="dcterms:W3CDTF">2016-04-24T15:52:00Z</dcterms:created>
  <dcterms:modified xsi:type="dcterms:W3CDTF">2023-01-12T00:42:14Z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